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0" r:id="rId12"/>
    <p:sldId id="25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chede%20elaborat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hschede%20elaborat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chede%20elaborat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hschede%20elaborat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oddisfazion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oddisfazion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oddisfazion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hschede%20elabora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chede%20elabora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hschede%20elabora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chede%20elaborat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hschede%20elaborat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chede%20elabora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hschede%20elaborat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ulia\Desktop\test%20elab.%20monot\schede%20elabor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3.7131622200137611E-2"/>
                  <c:y val="-7.7238261883931202E-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8.3727287006424567E-2"/>
                  <c:y val="9.9992189586451253E-4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prima!$E$3:$F$3</c:f>
              <c:strCache>
                <c:ptCount val="2"/>
                <c:pt idx="0">
                  <c:v>giusto</c:v>
                </c:pt>
                <c:pt idx="1">
                  <c:v>non giusto </c:v>
                </c:pt>
              </c:strCache>
            </c:strRef>
          </c:cat>
          <c:val>
            <c:numRef>
              <c:f>prima!$E$4:$F$4</c:f>
              <c:numCache>
                <c:formatCode>General</c:formatCode>
                <c:ptCount val="2"/>
                <c:pt idx="0">
                  <c:v>32</c:v>
                </c:pt>
                <c:pt idx="1">
                  <c:v>10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12786099861702499"/>
          <c:y val="7.9427410996472714E-2"/>
          <c:w val="0.74427800276595002"/>
          <c:h val="0.8005193916155201"/>
        </c:manualLayout>
      </c:layout>
      <c:pieChart>
        <c:varyColors val="1"/>
        <c:ser>
          <c:idx val="0"/>
          <c:order val="0"/>
          <c:explosion val="25"/>
          <c:dPt>
            <c:idx val="0"/>
            <c:explosion val="15"/>
            <c:spPr>
              <a:solidFill>
                <a:srgbClr val="002060"/>
              </a:solidFill>
            </c:spPr>
          </c:dPt>
          <c:dPt>
            <c:idx val="1"/>
            <c:explosion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11705312697981719"/>
                  <c:y val="1.3886701662292233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5.7439562999717468E-2"/>
                  <c:y val="3.0583966356304152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dopo!$J$21:$K$21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dopo!$J$22:$K$22</c:f>
              <c:numCache>
                <c:formatCode>General</c:formatCode>
                <c:ptCount val="2"/>
                <c:pt idx="0">
                  <c:v>30</c:v>
                </c:pt>
                <c:pt idx="1">
                  <c:v>9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explosion val="7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1.5313228463891678E-2"/>
                  <c:y val="-0.252277267424905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2.4311097018912917E-2"/>
                  <c:y val="0.21366688538932646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prima!$I$26:$J$26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prima!$I$27:$J$27</c:f>
              <c:numCache>
                <c:formatCode>General</c:formatCode>
                <c:ptCount val="2"/>
                <c:pt idx="0">
                  <c:v>18</c:v>
                </c:pt>
                <c:pt idx="1">
                  <c:v>24</c:v>
                </c:pt>
              </c:numCache>
            </c:numRef>
          </c:val>
        </c:ser>
        <c:firstSliceAng val="0"/>
      </c:pieChart>
      <c:spPr>
        <a:solidFill>
          <a:schemeClr val="accent6">
            <a:lumMod val="20000"/>
            <a:lumOff val="80000"/>
          </a:schemeClr>
        </a:solidFill>
      </c:spPr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22053851660150867"/>
                  <c:y val="-7.1018518518518522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3479648085947318"/>
                  <c:y val="3.8194444444444448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dopo!$I$26:$J$26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dopo!$I$27:$J$27</c:f>
              <c:numCache>
                <c:formatCode>General</c:formatCode>
                <c:ptCount val="2"/>
                <c:pt idx="0">
                  <c:v>36</c:v>
                </c:pt>
                <c:pt idx="1">
                  <c:v>4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pieChart>
        <c:varyColors val="1"/>
        <c:ser>
          <c:idx val="0"/>
          <c:order val="0"/>
          <c:explosion val="25"/>
          <c:dPt>
            <c:idx val="2"/>
            <c:spPr>
              <a:solidFill>
                <a:schemeClr val="bg1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Lbls>
            <c:dLbl>
              <c:idx val="2"/>
              <c:layout>
                <c:manualLayout>
                  <c:x val="0.20943635170603708"/>
                  <c:y val="3.8194444444444448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10449015748031511"/>
                  <c:y val="1.9375546806649168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15721436044143278"/>
                  <c:y val="0.2382354689634874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800" b="1" spc="-150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Foglio1!$A$3:$E$3</c:f>
              <c:strCache>
                <c:ptCount val="5"/>
                <c:pt idx="0">
                  <c:v>non rilevante</c:v>
                </c:pt>
                <c:pt idx="1">
                  <c:v>poco rilevante</c:v>
                </c:pt>
                <c:pt idx="2">
                  <c:v>abbastanza rilevante</c:v>
                </c:pt>
                <c:pt idx="3">
                  <c:v>rilevante</c:v>
                </c:pt>
                <c:pt idx="4">
                  <c:v>molto rilevante</c:v>
                </c:pt>
              </c:strCache>
            </c:strRef>
          </c:cat>
          <c:val>
            <c:numRef>
              <c:f>Foglio1!$A$4:$E$4</c:f>
              <c:numCache>
                <c:formatCode>General</c:formatCode>
                <c:ptCount val="5"/>
                <c:pt idx="2">
                  <c:v>4</c:v>
                </c:pt>
                <c:pt idx="3">
                  <c:v>26</c:v>
                </c:pt>
                <c:pt idx="4">
                  <c:v>18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40000"/>
        <a:lumOff val="60000"/>
      </a:schemeClr>
    </a:solidFill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stacked"/>
        <c:ser>
          <c:idx val="0"/>
          <c:order val="0"/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chemeClr val="bg1"/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dLbls>
            <c:dLbl>
              <c:idx val="2"/>
              <c:layout>
                <c:manualLayout>
                  <c:x val="-4.446284679853499E-3"/>
                  <c:y val="-5.4048654092197779E-2"/>
                </c:manualLayout>
              </c:layout>
              <c:showVal val="1"/>
            </c:dLbl>
            <c:dLbl>
              <c:idx val="3"/>
              <c:layout>
                <c:manualLayout>
                  <c:x val="2.9641897865690025E-3"/>
                  <c:y val="-0.2136781810568058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0.3052545443668655"/>
                </c:manualLayout>
              </c:layout>
              <c:showVal val="1"/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3600" b="1"/>
                </a:pPr>
                <a:endParaRPr lang="it-IT"/>
              </a:p>
            </c:txPr>
            <c:showVal val="1"/>
          </c:dLbls>
          <c:val>
            <c:numRef>
              <c:f>Foglio1!$A$8:$E$8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20</c:v>
                </c:pt>
                <c:pt idx="4">
                  <c:v>27</c:v>
                </c:pt>
              </c:numCache>
            </c:numRef>
          </c:val>
        </c:ser>
        <c:overlap val="100"/>
        <c:axId val="62889984"/>
        <c:axId val="62891520"/>
      </c:barChart>
      <c:catAx>
        <c:axId val="62889984"/>
        <c:scaling>
          <c:orientation val="minMax"/>
        </c:scaling>
        <c:axPos val="b"/>
        <c:tickLblPos val="nextTo"/>
        <c:crossAx val="62891520"/>
        <c:crosses val="autoZero"/>
        <c:auto val="1"/>
        <c:lblAlgn val="ctr"/>
        <c:lblOffset val="100"/>
      </c:catAx>
      <c:valAx>
        <c:axId val="62891520"/>
        <c:scaling>
          <c:orientation val="minMax"/>
        </c:scaling>
        <c:axPos val="l"/>
        <c:majorGridlines/>
        <c:numFmt formatCode="General" sourceLinked="1"/>
        <c:tickLblPos val="nextTo"/>
        <c:crossAx val="62889984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</c:spPr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pieChart>
        <c:varyColors val="1"/>
        <c:ser>
          <c:idx val="0"/>
          <c:order val="0"/>
          <c:explosion val="25"/>
          <c:dPt>
            <c:idx val="2"/>
            <c:spPr>
              <a:solidFill>
                <a:schemeClr val="bg1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Lbls>
            <c:dLbl>
              <c:idx val="2"/>
              <c:layout>
                <c:manualLayout>
                  <c:x val="0.16215037172178287"/>
                  <c:y val="2.5949497674861567E-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29402162385997554"/>
                  <c:y val="-9.8291232946906195E-3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10663560804899404"/>
                  <c:y val="-8.6212088072324181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800" b="1" spc="-150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Foglio1!$A$12:$E$12</c:f>
              <c:strCache>
                <c:ptCount val="5"/>
                <c:pt idx="0">
                  <c:v>inefficace</c:v>
                </c:pt>
                <c:pt idx="1">
                  <c:v>parzialmente efficace</c:v>
                </c:pt>
                <c:pt idx="2">
                  <c:v>abbastanza efficace</c:v>
                </c:pt>
                <c:pt idx="3">
                  <c:v>efficace </c:v>
                </c:pt>
                <c:pt idx="4">
                  <c:v>molto efficace</c:v>
                </c:pt>
              </c:strCache>
            </c:strRef>
          </c:cat>
          <c:val>
            <c:numRef>
              <c:f>Foglio1!$A$13:$E$13</c:f>
              <c:numCache>
                <c:formatCode>General</c:formatCode>
                <c:ptCount val="5"/>
                <c:pt idx="2">
                  <c:v>11</c:v>
                </c:pt>
                <c:pt idx="3">
                  <c:v>20</c:v>
                </c:pt>
                <c:pt idx="4">
                  <c:v>16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40000"/>
        <a:lumOff val="60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13961460422526151"/>
          <c:y val="0.11241570643094166"/>
          <c:w val="0.74552437643380776"/>
          <c:h val="0.80179036710805729"/>
        </c:manualLayout>
      </c:layout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23838537424201289"/>
                  <c:y val="-8.6064814814814816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7783253386430159"/>
                  <c:y val="2.8935185185185192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dopo!$F$3:$G$3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dopo!$F$4:$G$4</c:f>
              <c:numCache>
                <c:formatCode>General</c:formatCode>
                <c:ptCount val="2"/>
                <c:pt idx="0">
                  <c:v>36</c:v>
                </c:pt>
                <c:pt idx="1">
                  <c:v>3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5.3252854945941695E-2"/>
                  <c:y val="2.7136101608026542E-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8.5478360721214244E-2"/>
                  <c:y val="-4.1134076990376224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2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prima!$E$7:$F$7</c:f>
              <c:strCache>
                <c:ptCount val="2"/>
                <c:pt idx="0">
                  <c:v>giusto</c:v>
                </c:pt>
                <c:pt idx="1">
                  <c:v>non giusto </c:v>
                </c:pt>
              </c:strCache>
            </c:strRef>
          </c:cat>
          <c:val>
            <c:numRef>
              <c:f>prima!$E$8:$F$8</c:f>
              <c:numCache>
                <c:formatCode>General</c:formatCode>
                <c:ptCount val="2"/>
                <c:pt idx="0">
                  <c:v>8</c:v>
                </c:pt>
                <c:pt idx="1">
                  <c:v>34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9.4482042203740922E-3"/>
                  <c:y val="0.22939085739282591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1.9350040261360786E-2"/>
                  <c:y val="-0.24832531350247897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dopo!$F$7:$G$7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dopo!$F$8:$G$8</c:f>
              <c:numCache>
                <c:formatCode>General</c:formatCode>
                <c:ptCount val="2"/>
                <c:pt idx="0">
                  <c:v>23</c:v>
                </c:pt>
                <c:pt idx="1">
                  <c:v>17</c:v>
                </c:pt>
              </c:numCache>
            </c:numRef>
          </c:val>
        </c:ser>
        <c:firstSliceAng val="0"/>
      </c:pieChart>
      <c:spPr>
        <a:solidFill>
          <a:schemeClr val="accent6">
            <a:lumMod val="20000"/>
            <a:lumOff val="80000"/>
          </a:schemeClr>
        </a:solidFill>
      </c:spPr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spPr>
            <a:solidFill>
              <a:srgbClr val="C00000"/>
            </a:solidFill>
          </c:spPr>
          <c:explosion val="25"/>
          <c:dPt>
            <c:idx val="0"/>
            <c:spPr>
              <a:solidFill>
                <a:srgbClr val="002060"/>
              </a:solidFill>
            </c:spPr>
          </c:dPt>
          <c:dLbls>
            <c:dLbl>
              <c:idx val="0"/>
              <c:layout>
                <c:manualLayout>
                  <c:x val="0.29322196211960011"/>
                  <c:y val="-1.777777777777778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26391002222695137"/>
                  <c:y val="2.4305555555555556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prima!$H$7:$I$7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prima!$H$8:$I$8</c:f>
              <c:numCache>
                <c:formatCode>General</c:formatCode>
                <c:ptCount val="2"/>
                <c:pt idx="0">
                  <c:v>40</c:v>
                </c:pt>
                <c:pt idx="1">
                  <c:v>2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explosion val="27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29266975386573224"/>
                  <c:y val="-7.5516300657952791E-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23093923907444633"/>
                  <c:y val="1.9422481864155013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2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dopo!$I$7:$J$7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dopo!$I$8:$J$8</c:f>
              <c:numCache>
                <c:formatCode>General</c:formatCode>
                <c:ptCount val="2"/>
                <c:pt idx="0">
                  <c:v>36</c:v>
                </c:pt>
                <c:pt idx="1">
                  <c:v>1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5.1228104284709093E-2"/>
          <c:y val="5.2896452430547865E-2"/>
          <c:w val="0.86968994185831205"/>
          <c:h val="0.94710354756945214"/>
        </c:manualLayout>
      </c:layout>
      <c:pieChart>
        <c:varyColors val="1"/>
        <c:ser>
          <c:idx val="0"/>
          <c:order val="0"/>
          <c:explosion val="56"/>
          <c:dPt>
            <c:idx val="0"/>
            <c:explosion val="36"/>
            <c:spPr>
              <a:solidFill>
                <a:srgbClr val="002060"/>
              </a:solidFill>
            </c:spPr>
          </c:dPt>
          <c:dPt>
            <c:idx val="1"/>
            <c:explosion val="1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12287384735029443"/>
                  <c:y val="0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2366797900262469"/>
                  <c:y val="-1.9259259259259271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prima!$E$17:$F$17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prima!$E$18:$F$18</c:f>
              <c:numCache>
                <c:formatCode>General</c:formatCode>
                <c:ptCount val="2"/>
                <c:pt idx="0">
                  <c:v>6</c:v>
                </c:pt>
                <c:pt idx="1">
                  <c:v>36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2.5124048363734009E-3"/>
                  <c:y val="6.4034129925743324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9.2698259919141643E-3"/>
                  <c:y val="-2.7083857594356331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dopo!$H$18:$I$18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dopo!$H$19:$I$19</c:f>
              <c:numCache>
                <c:formatCode>General</c:formatCode>
                <c:ptCount val="2"/>
                <c:pt idx="0">
                  <c:v>28</c:v>
                </c:pt>
                <c:pt idx="1">
                  <c:v>12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pieChart>
        <c:varyColors val="1"/>
        <c:ser>
          <c:idx val="0"/>
          <c:order val="0"/>
          <c:explosion val="25"/>
          <c:dPt>
            <c:idx val="0"/>
            <c:explosion val="13"/>
            <c:spPr>
              <a:solidFill>
                <a:srgbClr val="002060"/>
              </a:solidFill>
            </c:spPr>
          </c:dPt>
          <c:dPt>
            <c:idx val="1"/>
            <c:explosion val="5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4.8230524477243873E-2"/>
                  <c:y val="-0.29945031124159888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2.6641050878255619E-3"/>
                  <c:y val="0.28299722951297757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800" b="1" spc="-150"/>
                </a:pPr>
                <a:endParaRPr lang="it-IT"/>
              </a:p>
            </c:txPr>
            <c:showCatName val="1"/>
            <c:showPercent val="1"/>
            <c:showLeaderLines val="1"/>
          </c:dLbls>
          <c:cat>
            <c:strRef>
              <c:f>prima!$K$22:$L$22</c:f>
              <c:strCache>
                <c:ptCount val="2"/>
                <c:pt idx="0">
                  <c:v>giusto</c:v>
                </c:pt>
                <c:pt idx="1">
                  <c:v>non giusto</c:v>
                </c:pt>
              </c:strCache>
            </c:strRef>
          </c:cat>
          <c:val>
            <c:numRef>
              <c:f>prima!$K$23:$L$23</c:f>
              <c:numCache>
                <c:formatCode>General</c:formatCode>
                <c:ptCount val="2"/>
                <c:pt idx="0">
                  <c:v>18</c:v>
                </c:pt>
                <c:pt idx="1">
                  <c:v>20</c:v>
                </c:pt>
              </c:numCache>
            </c:numRef>
          </c:val>
        </c:ser>
        <c:firstSliceAng val="0"/>
      </c:pieChart>
    </c:plotArea>
    <c:plotVisOnly val="1"/>
  </c:chart>
  <c:spPr>
    <a:solidFill>
      <a:schemeClr val="accent6">
        <a:lumMod val="20000"/>
        <a:lumOff val="80000"/>
      </a:scheme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08FBB3-36CB-453A-A813-7E2F5042A9C8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45A96C-966B-4ECC-B682-23EBBD85D63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4046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spc="-150" dirty="0" smtClean="0">
                <a:solidFill>
                  <a:srgbClr val="0070C0"/>
                </a:solidFill>
                <a:latin typeface="Arial Black" pitchFamily="34" charset="0"/>
              </a:rPr>
              <a:t>Risultati dei questionari iniziali, finali e di gradimento del </a:t>
            </a:r>
            <a:r>
              <a:rPr lang="it-IT" sz="3200" b="1" spc="-150" dirty="0" smtClean="0">
                <a:solidFill>
                  <a:srgbClr val="0070C0"/>
                </a:solidFill>
                <a:latin typeface="Arial Black" pitchFamily="34" charset="0"/>
              </a:rPr>
              <a:t>Corso Monotematico: </a:t>
            </a:r>
            <a:r>
              <a:rPr lang="it-IT" sz="3200" spc="-150" dirty="0" smtClean="0">
                <a:solidFill>
                  <a:srgbClr val="0070C0"/>
                </a:solidFill>
                <a:latin typeface="Arial Black" pitchFamily="34" charset="0"/>
              </a:rPr>
              <a:t>"</a:t>
            </a:r>
            <a:r>
              <a:rPr lang="it-IT" sz="3200" spc="-150" dirty="0">
                <a:solidFill>
                  <a:srgbClr val="0070C0"/>
                </a:solidFill>
                <a:latin typeface="Arial Black" pitchFamily="34" charset="0"/>
              </a:rPr>
              <a:t>L'approccio ecologico - sociale ai problemi alcolcorrelati e complessi  </a:t>
            </a:r>
            <a:r>
              <a:rPr lang="it-IT" sz="3200" spc="-150" dirty="0" smtClean="0">
                <a:solidFill>
                  <a:srgbClr val="0070C0"/>
                </a:solidFill>
                <a:latin typeface="Arial Black" pitchFamily="34" charset="0"/>
              </a:rPr>
              <a:t>e </a:t>
            </a:r>
            <a:r>
              <a:rPr lang="it-IT" sz="3200" spc="-150" dirty="0">
                <a:solidFill>
                  <a:srgbClr val="0070C0"/>
                </a:solidFill>
                <a:latin typeface="Arial Black" pitchFamily="34" charset="0"/>
              </a:rPr>
              <a:t>alla multidimensionalità della vita (Metodologia </a:t>
            </a:r>
            <a:r>
              <a:rPr lang="it-IT" sz="3200" spc="-150" dirty="0" err="1">
                <a:solidFill>
                  <a:srgbClr val="0070C0"/>
                </a:solidFill>
                <a:latin typeface="Arial Black" pitchFamily="34" charset="0"/>
              </a:rPr>
              <a:t>Hudolin</a:t>
            </a:r>
            <a:r>
              <a:rPr lang="it-IT" sz="3200" spc="-150" dirty="0" smtClean="0">
                <a:solidFill>
                  <a:srgbClr val="0070C0"/>
                </a:solidFill>
                <a:latin typeface="Arial Black" pitchFamily="34" charset="0"/>
              </a:rPr>
              <a:t>)” </a:t>
            </a:r>
            <a:endParaRPr lang="it-IT" sz="3200" spc="-15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14908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accent5">
                    <a:lumMod val="50000"/>
                  </a:schemeClr>
                </a:solidFill>
                <a:latin typeface="Forte" pitchFamily="66" charset="0"/>
              </a:rPr>
              <a:t>A cura di: Vittorio Cinelli e Azelio Gani</a:t>
            </a:r>
            <a:endParaRPr lang="it-IT" sz="2800" dirty="0">
              <a:solidFill>
                <a:schemeClr val="accent5">
                  <a:lumMod val="50000"/>
                </a:schemeClr>
              </a:solidFill>
              <a:latin typeface="Forte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339752" y="5517232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Grosseto  8-9 febbraio 2014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260648"/>
            <a:ext cx="87849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b="1" spc="-150" dirty="0">
                <a:latin typeface="Arial" pitchFamily="34" charset="0"/>
                <a:cs typeface="Arial" pitchFamily="34" charset="0"/>
              </a:rPr>
              <a:t>3</a:t>
            </a:r>
            <a:r>
              <a:rPr lang="it-IT" sz="2500" b="1" spc="-150" dirty="0" smtClean="0">
                <a:latin typeface="Arial" pitchFamily="34" charset="0"/>
                <a:cs typeface="Arial" pitchFamily="34" charset="0"/>
              </a:rPr>
              <a:t>) Come valuta l’efficacia dell’evento per le sue capacità di scelta di individuare e risolvere i problemi alcolcorrelati e complessi nel club e nella vita di tutti i giorni?</a:t>
            </a:r>
            <a:endParaRPr lang="it-IT" sz="2500" b="1" spc="-15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251520" y="2780928"/>
          <a:ext cx="871296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51518" y="1484784"/>
          <a:ext cx="8568955" cy="1097280"/>
        </p:xfrm>
        <a:graphic>
          <a:graphicData uri="http://schemas.openxmlformats.org/drawingml/2006/table">
            <a:tbl>
              <a:tblPr/>
              <a:tblGrid>
                <a:gridCol w="1713791"/>
                <a:gridCol w="1713791"/>
                <a:gridCol w="1713791"/>
                <a:gridCol w="1713791"/>
                <a:gridCol w="1713791"/>
              </a:tblGrid>
              <a:tr h="5577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parzialmente 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abbastanza 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efficace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molto efficace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2636912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spc="-15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3200" b="1" spc="-15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3200" b="1" spc="-15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conoscenza della metodologia </a:t>
            </a:r>
            <a:r>
              <a:rPr lang="it-IT" sz="3200" b="1" spc="-15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ecologico - sociale </a:t>
            </a:r>
            <a:r>
              <a:rPr lang="it-IT" sz="3200" b="1" spc="-15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è superficiale (per sentito dire), non se ne conoscono i fondamentali (ad es. le precondizioni e la modalità di inserimento delle famiglie complesse, che stanno nelle indicazioni di </a:t>
            </a:r>
            <a:r>
              <a:rPr lang="it-IT" sz="3200" b="1" spc="-15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Hudolin</a:t>
            </a:r>
            <a:r>
              <a:rPr lang="it-IT" sz="3200" b="1" spc="-15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), il corso serve a correggere questi "errori", la sua rilevanza didattica è evidente dal risultato del testo di gradimento, il corso migliora la comunicazione. </a:t>
            </a:r>
            <a:endParaRPr lang="it-IT" sz="3200" b="1" spc="-15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59632" y="332656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 smtClean="0">
                <a:solidFill>
                  <a:srgbClr val="C00000"/>
                </a:solidFill>
                <a:latin typeface="Arial Black" pitchFamily="34" charset="0"/>
              </a:rPr>
              <a:t>C V D</a:t>
            </a:r>
            <a:endParaRPr lang="it-IT" sz="9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177281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spc="-150" dirty="0" smtClean="0">
                <a:latin typeface="Arial" pitchFamily="34" charset="0"/>
                <a:cs typeface="Arial" pitchFamily="34" charset="0"/>
              </a:rPr>
              <a:t>"Come Volevasi </a:t>
            </a:r>
            <a:r>
              <a:rPr lang="it-IT" sz="4800" spc="-150" dirty="0" smtClean="0">
                <a:latin typeface="Arial" pitchFamily="34" charset="0"/>
                <a:cs typeface="Arial" pitchFamily="34" charset="0"/>
              </a:rPr>
              <a:t>Dimostrare”</a:t>
            </a:r>
            <a:endParaRPr lang="it-IT" sz="4800" b="1" spc="-15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19672" y="404664"/>
            <a:ext cx="583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 smtClean="0">
                <a:solidFill>
                  <a:srgbClr val="7030A0"/>
                </a:solidFill>
                <a:latin typeface="Arial Black" pitchFamily="34" charset="0"/>
              </a:rPr>
              <a:t>GRAZIE</a:t>
            </a:r>
            <a:endParaRPr lang="it-IT" sz="96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72520" y="4629160"/>
            <a:ext cx="820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7030A0"/>
                </a:solidFill>
                <a:latin typeface="Arial Black" pitchFamily="34" charset="0"/>
              </a:rPr>
              <a:t>spero che possa aiutare tutti noi a riflettere</a:t>
            </a:r>
            <a:endParaRPr lang="it-IT" sz="4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25840" y="2804552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C00000"/>
                </a:solidFill>
                <a:latin typeface="Arial Black" pitchFamily="34" charset="0"/>
              </a:rPr>
              <a:t>a tutti dell’attenzione</a:t>
            </a:r>
            <a:endParaRPr lang="it-IT" sz="4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323528" y="2780928"/>
          <a:ext cx="417646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1) quante famiglie con problemi complessi possono esserci in un club di 10 - 12 famiglie?</a:t>
            </a:r>
            <a:endParaRPr lang="it-IT" sz="32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191683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Prima del corso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24952" y="1905000"/>
            <a:ext cx="2031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Fine corso</a:t>
            </a:r>
            <a:endParaRPr lang="it-IT" sz="3200" b="1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4788024" y="2780928"/>
          <a:ext cx="410445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33265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2</a:t>
            </a:r>
            <a:r>
              <a:rPr lang="it-IT" sz="3200" b="1" dirty="0" smtClean="0"/>
              <a:t>) nella banca dati dei club quante persone con problemi alcolcorrelati dichiarano di  aver adottato altri comportamenti problematici?</a:t>
            </a:r>
            <a:endParaRPr lang="it-IT" sz="32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191683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Prima del corso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24952" y="1905000"/>
            <a:ext cx="2031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Fine corso</a:t>
            </a:r>
            <a:endParaRPr lang="it-IT" sz="3200" b="1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251520" y="2708920"/>
          <a:ext cx="4104456" cy="382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4644008" y="2708920"/>
          <a:ext cx="43204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Graphic spid="7" grpId="0">
        <p:bldAsOne/>
      </p:bldGraphic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33265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3) che cos'è un problema doppio?</a:t>
            </a:r>
            <a:endParaRPr lang="it-IT" sz="4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71600" y="155679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Prima del corso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868144" y="1412776"/>
            <a:ext cx="2031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Fine corso</a:t>
            </a:r>
            <a:endParaRPr lang="it-IT" sz="3200" b="1" dirty="0"/>
          </a:p>
        </p:txBody>
      </p:sp>
      <p:graphicFrame>
        <p:nvGraphicFramePr>
          <p:cNvPr id="9" name="Grafico 8"/>
          <p:cNvGraphicFramePr/>
          <p:nvPr/>
        </p:nvGraphicFramePr>
        <p:xfrm>
          <a:off x="323528" y="2708920"/>
          <a:ext cx="4248472" cy="3895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4932040" y="2708920"/>
          <a:ext cx="39604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Graphic spid="9" grpId="0">
        <p:bldAsOne/>
      </p:bldGraphic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33265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4) quante sono le modalità (precondizioni) per l'ingresso nel club di una famiglia con problemi complessi?</a:t>
            </a:r>
            <a:endParaRPr lang="it-IT" sz="32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191683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Prima del corso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24952" y="1905000"/>
            <a:ext cx="2031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Fine corso</a:t>
            </a:r>
            <a:endParaRPr lang="it-IT" sz="3200" b="1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251520" y="2636912"/>
          <a:ext cx="4320480" cy="396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4644008" y="2636912"/>
          <a:ext cx="4230608" cy="396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Graphic spid="7" grpId="0">
        <p:bldAsOne/>
      </p:bldGraphic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33265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5) Quando una persona in trattamento psichiatrico può essere inserita in un club?</a:t>
            </a:r>
            <a:endParaRPr lang="it-IT" sz="36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191683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Prima del corso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24952" y="1905000"/>
            <a:ext cx="2031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Fine corso</a:t>
            </a:r>
            <a:endParaRPr lang="it-IT" sz="3200" b="1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251520" y="2636912"/>
          <a:ext cx="4392488" cy="396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4860032" y="2636912"/>
          <a:ext cx="40347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Graphic spid="7" grpId="0">
        <p:bldAsOne/>
      </p:bldGraphic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332656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6) </a:t>
            </a:r>
            <a:r>
              <a:rPr lang="it-IT" sz="4000" b="1" dirty="0" smtClean="0"/>
              <a:t>come si può migliorare la comunicazione con il club?</a:t>
            </a:r>
            <a:endParaRPr lang="it-IT" sz="32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191683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Prima del corso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924952" y="1905000"/>
            <a:ext cx="2031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Fine corso</a:t>
            </a:r>
            <a:endParaRPr lang="it-IT" sz="3200" b="1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179512" y="2780928"/>
          <a:ext cx="4176464" cy="382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4716016" y="2780928"/>
          <a:ext cx="42484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Graphic spid="7" grpId="0">
        <p:bldAsOne/>
      </p:bldGraphic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/>
          <p:nvPr/>
        </p:nvGraphicFramePr>
        <p:xfrm>
          <a:off x="251520" y="2708920"/>
          <a:ext cx="86409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467544" y="188640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spc="-15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Come valuta la rilevanza degli argomenti trattati rispetto al suo bisogno di sapere?</a:t>
            </a:r>
            <a:endParaRPr lang="it-IT" sz="3200" b="1" spc="-15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251520" y="1340768"/>
          <a:ext cx="8712970" cy="1280160"/>
        </p:xfrm>
        <a:graphic>
          <a:graphicData uri="http://schemas.openxmlformats.org/drawingml/2006/table">
            <a:tbl>
              <a:tblPr/>
              <a:tblGrid>
                <a:gridCol w="1742594"/>
                <a:gridCol w="1742594"/>
                <a:gridCol w="1742594"/>
                <a:gridCol w="1742594"/>
                <a:gridCol w="1742594"/>
              </a:tblGrid>
              <a:tr h="40576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poco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abbastanza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molto rilevante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404664"/>
            <a:ext cx="878497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900" b="1" spc="-150" dirty="0" smtClean="0">
                <a:latin typeface="Arial" pitchFamily="34" charset="0"/>
                <a:cs typeface="Arial" pitchFamily="34" charset="0"/>
              </a:rPr>
              <a:t>2) Come valuta la qualità educativa di questo evento?</a:t>
            </a:r>
            <a:endParaRPr lang="it-IT" sz="2900" b="1" spc="-15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afico 7"/>
          <p:cNvGraphicFramePr/>
          <p:nvPr/>
        </p:nvGraphicFramePr>
        <p:xfrm>
          <a:off x="323528" y="2060848"/>
          <a:ext cx="856895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63136" y="120282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150" dirty="0" smtClean="0">
                <a:latin typeface="Arial" pitchFamily="34" charset="0"/>
                <a:cs typeface="Arial" pitchFamily="34" charset="0"/>
              </a:rPr>
              <a:t>Insufficiente -------------------------------------------------------------Molto Buona</a:t>
            </a:r>
            <a:endParaRPr lang="it-IT" sz="2400" b="1" spc="-15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AsOne/>
      </p:bldGraphic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394</Words>
  <Application>Microsoft Office PowerPoint</Application>
  <PresentationFormat>Presentazione su schermo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Terra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Giulia</dc:creator>
  <cp:lastModifiedBy>Giulia</cp:lastModifiedBy>
  <cp:revision>16</cp:revision>
  <dcterms:created xsi:type="dcterms:W3CDTF">2014-02-19T13:33:51Z</dcterms:created>
  <dcterms:modified xsi:type="dcterms:W3CDTF">2014-03-10T08:01:55Z</dcterms:modified>
</cp:coreProperties>
</file>