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02" r:id="rId3"/>
    <p:sldMasterId id="2147483714" r:id="rId4"/>
  </p:sldMasterIdLst>
  <p:notesMasterIdLst>
    <p:notesMasterId r:id="rId27"/>
  </p:notesMasterIdLst>
  <p:sldIdLst>
    <p:sldId id="257" r:id="rId5"/>
    <p:sldId id="258" r:id="rId6"/>
    <p:sldId id="333" r:id="rId7"/>
    <p:sldId id="334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10" r:id="rId16"/>
    <p:sldId id="319" r:id="rId17"/>
    <p:sldId id="322" r:id="rId18"/>
    <p:sldId id="261" r:id="rId19"/>
    <p:sldId id="264" r:id="rId20"/>
    <p:sldId id="277" r:id="rId21"/>
    <p:sldId id="351" r:id="rId22"/>
    <p:sldId id="353" r:id="rId23"/>
    <p:sldId id="347" r:id="rId24"/>
    <p:sldId id="349" r:id="rId25"/>
    <p:sldId id="354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8145-A558-4A8F-A9B6-79C66B369069}" type="datetimeFigureOut">
              <a:rPr lang="it-IT" smtClean="0"/>
              <a:t>09/11/2018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AC011-6549-443B-972F-81D7EDA3A7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1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3F841-43BD-4B30-BFA0-99A76B952705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3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A2C992-6795-430C-B347-F058C6508222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A11E-280D-49D2-9318-9FCAF9BC97A6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F9B07-D398-49DF-82DF-81257C27CD42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343615-9A48-4BFB-B631-09C152F0BCC9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D7183-BDFE-4926-B5EA-D049AB2776D7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20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053E0B-348D-4DC5-9581-1B3C0B220E52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742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209929-02D7-451A-8B6B-C59EDB7D6E09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28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81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1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89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77755-D4DE-4DCC-8150-03848FAD7730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5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23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330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141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30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00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78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21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4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745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0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E5B88-C5DA-4C4F-8BF5-DA4E25E7F973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819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90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0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21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244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58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4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917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64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3F841-43BD-4B30-BFA0-99A76B952705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4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2F0CC-2C6B-411E-9DEE-E535657C706F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50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177755-D4DE-4DCC-8150-03848FAD773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570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3E5B88-C5DA-4C4F-8BF5-DA4E25E7F973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064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2F0CC-2C6B-411E-9DEE-E535657C706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66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BD7201-A4F8-4A56-AF21-BBC299401D7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015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2A5A0-F032-4976-B913-108961878FC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04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AB43FA-02C1-4201-9B40-CE18A063E3B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049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E03D6-F2FB-4F13-A06E-A682214E8004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121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C3728D-6625-45A6-B673-B8B023BDAA4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62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A2C992-6795-430C-B347-F058C650822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076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6A11E-280D-49D2-9318-9FCAF9BC97A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11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BD7201-A4F8-4A56-AF21-BBC299401D7D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65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FF9B07-D398-49DF-82DF-81257C27CD4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429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343615-9A48-4BFB-B631-09C152F0BCC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764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D7183-BDFE-4926-B5EA-D049AB2776D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132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053E0B-348D-4DC5-9581-1B3C0B220E5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99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09929-02D7-451A-8B6B-C59EDB7D6E0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02A5A0-F032-4976-B913-108961878FC8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4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AB43FA-02C1-4201-9B40-CE18A063E3B8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E03D6-F2FB-4F13-A06E-A682214E8004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4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3728D-6625-45A6-B673-B8B023BDAA48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EBF01-B315-42AA-B723-C28E99961A02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75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055F8-1D02-4417-9241-55C834FD9970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07B441-5312-499D-93C3-6E37886527F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596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EBF01-B315-42AA-B723-C28E99961A02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16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i_Microsoft_PowerPoint.sld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8937" y="990600"/>
            <a:ext cx="10877006" cy="4724400"/>
          </a:xfrm>
        </p:spPr>
        <p:txBody>
          <a:bodyPr/>
          <a:lstStyle/>
          <a:p>
            <a:pPr>
              <a:defRPr/>
            </a:pPr>
            <a:r>
              <a:rPr lang="it-IT" altLang="it-IT" sz="2000" b="1" dirty="0">
                <a:latin typeface="+mn-lt"/>
              </a:rPr>
              <a:t>Corso di sensibilizzazione</a:t>
            </a:r>
            <a:r>
              <a:rPr lang="it-IT" altLang="it-IT" sz="2000" dirty="0">
                <a:latin typeface="+mn-lt"/>
              </a:rPr>
              <a:t/>
            </a:r>
            <a:br>
              <a:rPr lang="it-IT" altLang="it-IT" sz="2000" dirty="0">
                <a:latin typeface="+mn-lt"/>
              </a:rPr>
            </a:br>
            <a:r>
              <a:rPr lang="it-IT" altLang="it-IT" sz="2000" b="1" dirty="0">
                <a:latin typeface="+mn-lt"/>
              </a:rPr>
              <a:t>all’approccio ecologico-sociale al benessere </a:t>
            </a:r>
            <a:r>
              <a:rPr lang="it-IT" altLang="it-IT" sz="2000" b="1" dirty="0" smtClean="0">
                <a:latin typeface="+mn-lt"/>
              </a:rPr>
              <a:t>della  </a:t>
            </a:r>
            <a:r>
              <a:rPr lang="it-IT" altLang="it-IT" sz="2000" b="1" dirty="0">
                <a:latin typeface="+mn-lt"/>
              </a:rPr>
              <a:t>comunità </a:t>
            </a:r>
            <a:r>
              <a:rPr lang="it-IT" altLang="it-IT" sz="2000" b="1" dirty="0" smtClean="0">
                <a:latin typeface="+mn-lt"/>
              </a:rPr>
              <a:t/>
            </a:r>
            <a:br>
              <a:rPr lang="it-IT" altLang="it-IT" sz="2000" b="1" dirty="0" smtClean="0">
                <a:latin typeface="+mn-lt"/>
              </a:rPr>
            </a:br>
            <a:r>
              <a:rPr lang="it-IT" altLang="it-IT" sz="2000" b="1" dirty="0" smtClean="0">
                <a:latin typeface="+mn-lt"/>
              </a:rPr>
              <a:t>dai </a:t>
            </a:r>
            <a:r>
              <a:rPr lang="it-IT" altLang="it-IT" sz="2000" b="1" dirty="0">
                <a:latin typeface="+mn-lt"/>
              </a:rPr>
              <a:t>problemi alcolcorrelati ai problemi multidimensionali  </a:t>
            </a:r>
            <a:r>
              <a:rPr lang="it-IT" altLang="it-IT" sz="2000" dirty="0">
                <a:latin typeface="+mn-lt"/>
              </a:rPr>
              <a:t/>
            </a:r>
            <a:br>
              <a:rPr lang="it-IT" altLang="it-IT" sz="2000" dirty="0">
                <a:latin typeface="+mn-lt"/>
              </a:rPr>
            </a:br>
            <a:r>
              <a:rPr lang="it-IT" altLang="it-IT" sz="1600" b="1" dirty="0"/>
              <a:t>(Metodo </a:t>
            </a:r>
            <a:r>
              <a:rPr lang="it-IT" altLang="it-IT" sz="1600" b="1" dirty="0" err="1"/>
              <a:t>Hudolin</a:t>
            </a:r>
            <a:r>
              <a:rPr lang="it-IT" altLang="it-IT" sz="1600" b="1" dirty="0"/>
              <a:t>)</a:t>
            </a:r>
            <a:r>
              <a:rPr lang="it-IT" altLang="it-IT" sz="1800" b="1" dirty="0"/>
              <a:t/>
            </a:r>
            <a:br>
              <a:rPr lang="it-IT" altLang="it-IT" sz="1800" b="1" dirty="0"/>
            </a:br>
            <a:r>
              <a:rPr lang="it-IT" altLang="it-IT" sz="2400" b="1" dirty="0" smtClean="0"/>
              <a:t/>
            </a:r>
            <a:br>
              <a:rPr lang="it-IT" altLang="it-IT" sz="2400" b="1" dirty="0" smtClean="0"/>
            </a:br>
            <a:r>
              <a:rPr lang="it-IT" altLang="it-IT" sz="2400" b="1" dirty="0" smtClean="0"/>
              <a:t>Promozione e protezione delle salute e del benessere della comunità </a:t>
            </a:r>
            <a:br>
              <a:rPr lang="it-IT" altLang="it-IT" sz="2400" b="1" dirty="0" smtClean="0"/>
            </a:br>
            <a:r>
              <a:rPr lang="it-IT" altLang="it-IT" sz="2400" b="1" dirty="0" smtClean="0"/>
              <a:t>La </a:t>
            </a:r>
            <a:r>
              <a:rPr lang="it-IT" altLang="it-IT" sz="2400" b="1" dirty="0" err="1" smtClean="0"/>
              <a:t>multidimrnsionalità</a:t>
            </a:r>
            <a:r>
              <a:rPr lang="it-IT" altLang="it-IT" sz="2400" b="1" dirty="0" smtClean="0"/>
              <a:t> della sofferenza e della </a:t>
            </a:r>
            <a:r>
              <a:rPr lang="it-IT" altLang="it-IT" sz="2400" b="1" smtClean="0"/>
              <a:t>vita </a:t>
            </a:r>
            <a:br>
              <a:rPr lang="it-IT" altLang="it-IT" sz="2400" b="1" smtClean="0"/>
            </a:br>
            <a:r>
              <a:rPr lang="it-IT" altLang="it-IT" sz="2400" b="1" smtClean="0"/>
              <a:t>nell’approccio </a:t>
            </a:r>
            <a:r>
              <a:rPr lang="it-IT" altLang="it-IT" sz="2400" b="1" dirty="0" smtClean="0"/>
              <a:t>ecologico sociale</a:t>
            </a:r>
            <a:r>
              <a:rPr lang="it-IT" altLang="it-IT" sz="2400" b="1" dirty="0"/>
              <a:t/>
            </a:r>
            <a:br>
              <a:rPr lang="it-IT" altLang="it-IT" sz="2400" b="1" dirty="0"/>
            </a:br>
            <a:r>
              <a:rPr lang="it-IT" altLang="it-IT" sz="2400" b="1" dirty="0"/>
              <a:t/>
            </a:r>
            <a:br>
              <a:rPr lang="it-IT" altLang="it-IT" sz="2400" b="1" dirty="0"/>
            </a:br>
            <a:r>
              <a:rPr lang="it-IT" altLang="it-IT" sz="1800" b="1" dirty="0"/>
              <a:t>Grosseto  12-17 novembre 2018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2422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24743" y="5707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Riorientare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servizi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sanitari</a:t>
            </a:r>
            <a:endParaRPr lang="en-US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>
            <a:off x="923108" y="1916575"/>
            <a:ext cx="10737669" cy="4762899"/>
          </a:xfrm>
        </p:spPr>
        <p:txBody>
          <a:bodyPr vert="horz">
            <a:normAutofit/>
          </a:bodyPr>
          <a:lstStyle/>
          <a:p>
            <a:pPr marL="0" indent="0" algn="just">
              <a:buNone/>
            </a:pP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Il ruolo del settore sanitario deve andare sempre più nella direzione della promozione della salute, al di là della sua responsabilità di garantire servizi clinici e curativi. </a:t>
            </a:r>
            <a:endParaRPr lang="it-IT" sz="2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endParaRPr lang="it-IT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Modificare l’atteggiamento e l’organizzazione dei servizi sanitari, </a:t>
            </a:r>
            <a:r>
              <a:rPr lang="it-IT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che </a:t>
            </a:r>
            <a:r>
              <a:rPr lang="it-IT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devono ricalibrare la loro attenzione sui bisogni complessivi della persona vista nella sua interezza. 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endParaRPr lang="en-US" sz="19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en-US" sz="19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9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09175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deve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occuparsene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505098" y="1391195"/>
            <a:ext cx="10972800" cy="4525963"/>
          </a:xfrm>
        </p:spPr>
        <p:txBody>
          <a:bodyPr vert="horz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L’OMS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 dice </a:t>
            </a:r>
            <a:r>
              <a:rPr lang="en-US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“Per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promuovere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proteggere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nostra salute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occorre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ciascuno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noi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 ne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occupi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prima persona e se ne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senta</a:t>
            </a:r>
            <a:r>
              <a:rPr lang="en-U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responsabile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“La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protezione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salute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coinvolge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la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popolazione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nel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complesso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piuttosto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solo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specifici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gruppi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rischio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nel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contesto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vita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quotidiana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 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ciascuno</a:t>
            </a:r>
            <a:r>
              <a:rPr lang="en-US" sz="3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.”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13"/>
          <p:cNvSpPr>
            <a:spLocks noChangeArrowheads="1"/>
          </p:cNvSpPr>
          <p:nvPr/>
        </p:nvSpPr>
        <p:spPr bwMode="auto">
          <a:xfrm>
            <a:off x="3359151" y="2060575"/>
            <a:ext cx="4321175" cy="28082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pic>
        <p:nvPicPr>
          <p:cNvPr id="62467" name="Picture 2" descr="j0182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0"/>
            <a:ext cx="10298113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Oval 3"/>
          <p:cNvSpPr>
            <a:spLocks noChangeArrowheads="1"/>
          </p:cNvSpPr>
          <p:nvPr/>
        </p:nvSpPr>
        <p:spPr bwMode="auto">
          <a:xfrm>
            <a:off x="1524000" y="1125538"/>
            <a:ext cx="7632700" cy="4298950"/>
          </a:xfrm>
          <a:prstGeom prst="ellipse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1524000" y="1484313"/>
            <a:ext cx="5113338" cy="3649662"/>
          </a:xfrm>
          <a:prstGeom prst="ellipse">
            <a:avLst/>
          </a:prstGeom>
          <a:solidFill>
            <a:schemeClr val="accent1">
              <a:alpha val="4588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975725" y="4149725"/>
            <a:ext cx="1524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ambiente</a:t>
            </a:r>
            <a:endParaRPr lang="en-GB" altLang="it-IT" sz="24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782889" y="333376"/>
            <a:ext cx="5705475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Approccio ecologico-sociale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sistema complesso di interazioni e relazioni</a:t>
            </a:r>
            <a:endParaRPr lang="en-GB" altLang="it-IT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1631950" y="5710239"/>
            <a:ext cx="91392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000" b="1">
                <a:solidFill>
                  <a:srgbClr val="FFFFFF"/>
                </a:solidFill>
              </a:rPr>
              <a:t>E’ importante pensare che non ci può essere un cambiamento individuale al di fuori del cambiamento dell’intera famiglia e anche dell’intera comunità  delle famiglie cioè della società nel suo complesso.</a:t>
            </a:r>
            <a:endParaRPr lang="en-GB" altLang="it-IT" sz="2000" b="1">
              <a:solidFill>
                <a:srgbClr val="FFFFFF"/>
              </a:solidFill>
            </a:endParaRPr>
          </a:p>
        </p:txBody>
      </p:sp>
      <p:sp>
        <p:nvSpPr>
          <p:cNvPr id="62473" name="Oval 8"/>
          <p:cNvSpPr>
            <a:spLocks noChangeArrowheads="1"/>
          </p:cNvSpPr>
          <p:nvPr/>
        </p:nvSpPr>
        <p:spPr bwMode="auto">
          <a:xfrm>
            <a:off x="3359150" y="2420939"/>
            <a:ext cx="2159000" cy="1995487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524000" y="2492375"/>
            <a:ext cx="2808288" cy="1779588"/>
          </a:xfrm>
          <a:prstGeom prst="ellipse">
            <a:avLst/>
          </a:prstGeom>
          <a:solidFill>
            <a:schemeClr val="accent1">
              <a:alpha val="46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persona</a:t>
            </a:r>
            <a:endParaRPr lang="en-GB" altLang="it-IT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2475" name="Oval 10"/>
          <p:cNvSpPr>
            <a:spLocks noChangeArrowheads="1"/>
          </p:cNvSpPr>
          <p:nvPr/>
        </p:nvSpPr>
        <p:spPr bwMode="auto">
          <a:xfrm>
            <a:off x="5519738" y="2492375"/>
            <a:ext cx="2159000" cy="199548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727575" y="3213100"/>
            <a:ext cx="13350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famiglia</a:t>
            </a:r>
            <a:endParaRPr lang="en-GB" altLang="it-IT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958832" y="3141664"/>
            <a:ext cx="1603324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Comunità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umana</a:t>
            </a:r>
            <a:endParaRPr lang="en-GB" altLang="it-IT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071814" y="3933825"/>
            <a:ext cx="3455987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Comunicazione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interdipendenza</a:t>
            </a:r>
            <a:endParaRPr lang="en-GB" altLang="it-IT" sz="32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524000" y="6643688"/>
            <a:ext cx="7556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800">
                <a:solidFill>
                  <a:srgbClr val="FFFFFF"/>
                </a:solidFill>
              </a:rPr>
              <a:t>Da Sorini E.</a:t>
            </a:r>
          </a:p>
        </p:txBody>
      </p:sp>
    </p:spTree>
    <p:extLst>
      <p:ext uri="{BB962C8B-B14F-4D97-AF65-F5344CB8AC3E}">
        <p14:creationId xmlns:p14="http://schemas.microsoft.com/office/powerpoint/2010/main" val="28028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ttangolo 1"/>
          <p:cNvSpPr>
            <a:spLocks noChangeArrowheads="1"/>
          </p:cNvSpPr>
          <p:nvPr/>
        </p:nvSpPr>
        <p:spPr bwMode="auto">
          <a:xfrm>
            <a:off x="1567542" y="1314996"/>
            <a:ext cx="9017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Approccio</a:t>
            </a:r>
            <a:r>
              <a:rPr lang="it-IT" altLang="it-IT" sz="2400" dirty="0">
                <a:latin typeface="Verdana" panose="020B0604030504040204" pitchFamily="34" charset="0"/>
              </a:rPr>
              <a:t> significa modo di porsi, di leggere, interpretare un fenomeno e, conseguentemente, di promuovere il cambiamento. </a:t>
            </a:r>
            <a:endParaRPr lang="it-IT" altLang="it-IT" sz="2400" dirty="0" smtClean="0"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200" dirty="0"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 smtClean="0">
                <a:latin typeface="Verdana" panose="020B0604030504040204" pitchFamily="34" charset="0"/>
              </a:rPr>
              <a:t>Con il termine </a:t>
            </a:r>
            <a:r>
              <a:rPr lang="it-IT" alt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Ecologico</a:t>
            </a:r>
            <a:r>
              <a:rPr lang="it-IT" altLang="it-IT" sz="2400" dirty="0" smtClean="0">
                <a:latin typeface="Verdana" panose="020B0604030504040204" pitchFamily="34" charset="0"/>
              </a:rPr>
              <a:t> si riconoscono i legami che esistono tra le persone e tra le diverse componenti che costituiscono una comunità familiare o locale.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 smtClean="0">
                <a:latin typeface="Verdana" panose="020B0604030504040204" pitchFamily="34" charset="0"/>
              </a:rPr>
              <a:t>Con il termine </a:t>
            </a:r>
            <a:r>
              <a:rPr lang="it-IT" alt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Sociale</a:t>
            </a:r>
            <a:r>
              <a:rPr lang="it-IT" altLang="it-IT" sz="2400" dirty="0" smtClean="0">
                <a:latin typeface="Verdana" panose="020B0604030504040204" pitchFamily="34" charset="0"/>
              </a:rPr>
              <a:t> viene sottolineata l’evidenza che tutti i problemi comportamentali, compresi quelli </a:t>
            </a:r>
            <a:r>
              <a:rPr lang="it-IT" altLang="it-IT" sz="2400" dirty="0" err="1" smtClean="0">
                <a:latin typeface="Verdana" panose="020B0604030504040204" pitchFamily="34" charset="0"/>
              </a:rPr>
              <a:t>alcolcorrelati</a:t>
            </a:r>
            <a:r>
              <a:rPr lang="it-IT" altLang="it-IT" sz="2400" dirty="0" smtClean="0">
                <a:latin typeface="Verdana" panose="020B0604030504040204" pitchFamily="34" charset="0"/>
              </a:rPr>
              <a:t>, ma anche quelli culturali, economici e politici, hanno la loro origine e la loro soluzione nei rapporti sociali esistenti.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3368" y="520339"/>
            <a:ext cx="11225348" cy="646611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400" b="1" dirty="0" smtClean="0">
                <a:solidFill>
                  <a:srgbClr val="FFFF00"/>
                </a:solidFill>
                <a:latin typeface="Verdana" panose="020B0604030504040204" pitchFamily="34" charset="0"/>
                <a:ea typeface="+mn-ea"/>
                <a:cs typeface="+mn-cs"/>
              </a:rPr>
              <a:t>APPROCCIO ECOLOGICO SOCIALE</a:t>
            </a:r>
            <a:r>
              <a:rPr lang="it-IT" altLang="it-IT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rPr>
              <a:t> </a:t>
            </a:r>
            <a:endParaRPr lang="it-IT" altLang="it-IT" sz="2200" b="1" dirty="0">
              <a:ln w="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ttangolo 1"/>
          <p:cNvSpPr>
            <a:spLocks noChangeArrowheads="1"/>
          </p:cNvSpPr>
          <p:nvPr/>
        </p:nvSpPr>
        <p:spPr bwMode="auto">
          <a:xfrm>
            <a:off x="1541417" y="1068071"/>
            <a:ext cx="908304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In sintesi </a:t>
            </a:r>
            <a:r>
              <a:rPr lang="it-IT" altLang="it-IT" sz="2400" dirty="0">
                <a:latin typeface="Verdana" panose="020B0604030504040204" pitchFamily="34" charset="0"/>
              </a:rPr>
              <a:t>l’</a:t>
            </a:r>
            <a:r>
              <a:rPr lang="it-IT" altLang="it-IT" sz="2400" b="1" dirty="0">
                <a:solidFill>
                  <a:srgbClr val="FFFF00"/>
                </a:solidFill>
                <a:latin typeface="Verdana" panose="020B0604030504040204" pitchFamily="34" charset="0"/>
              </a:rPr>
              <a:t>Approccio Ecologico Sociale</a:t>
            </a:r>
            <a:r>
              <a:rPr lang="it-IT" altLang="it-IT" sz="2400" b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è dunque la cornice entro la quale si applica il metodo </a:t>
            </a:r>
            <a:r>
              <a:rPr lang="it-IT" altLang="it-IT" sz="2400" dirty="0" err="1" smtClean="0">
                <a:solidFill>
                  <a:schemeClr val="tx2"/>
                </a:solidFill>
                <a:latin typeface="Verdana" panose="020B0604030504040204" pitchFamily="34" charset="0"/>
              </a:rPr>
              <a:t>Hudolin</a:t>
            </a:r>
            <a:r>
              <a:rPr lang="it-IT" altLang="it-IT" sz="2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che stabilisce la centralità del suo agire nella dimensione </a:t>
            </a:r>
            <a:r>
              <a:rPr lang="it-IT" altLang="it-IT" sz="2400" dirty="0" err="1">
                <a:solidFill>
                  <a:schemeClr val="tx2"/>
                </a:solidFill>
                <a:latin typeface="Verdana" panose="020B0604030504040204" pitchFamily="34" charset="0"/>
              </a:rPr>
              <a:t>antropo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-spirituale (o socio-culturale), intesa come lettura </a:t>
            </a:r>
            <a:r>
              <a:rPr lang="it-IT" altLang="it-IT" sz="2400" dirty="0">
                <a:latin typeface="Verdana" panose="020B0604030504040204" pitchFamily="34" charset="0"/>
              </a:rPr>
              <a:t>multidimensionale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 dell’essere umano, nella sua complessità e nella sua rete inesauribile di relazioni.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400" dirty="0" smtClean="0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sz="2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E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’ una cornice mobile, dinamica, ricca di sfumature, non assimilabile alle forme classiche </a:t>
            </a:r>
            <a:r>
              <a:rPr lang="it-IT" altLang="it-IT" sz="2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della medicalizzazione, </a:t>
            </a:r>
            <a:r>
              <a:rPr lang="it-IT" altLang="it-IT" sz="2400" dirty="0">
                <a:solidFill>
                  <a:schemeClr val="tx2"/>
                </a:solidFill>
                <a:latin typeface="Verdana" panose="020B0604030504040204" pitchFamily="34" charset="0"/>
              </a:rPr>
              <a:t>ma capace di comunicare ed interagire con </a:t>
            </a:r>
            <a:r>
              <a:rPr lang="it-IT" altLang="it-IT" sz="2400" dirty="0" smtClean="0">
                <a:solidFill>
                  <a:schemeClr val="tx2"/>
                </a:solidFill>
                <a:latin typeface="Verdana" panose="020B0604030504040204" pitchFamily="34" charset="0"/>
              </a:rPr>
              <a:t>queste nei confronti della </a:t>
            </a:r>
            <a:r>
              <a:rPr lang="it-IT" alt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multidimensionalità della vita.</a:t>
            </a:r>
            <a:endParaRPr lang="it-IT" alt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dirty="0">
                <a:solidFill>
                  <a:srgbClr val="720026"/>
                </a:solidFill>
                <a:latin typeface="20th Century Font" charset="0"/>
              </a:rPr>
              <a:t>Fattori Sociali </a:t>
            </a:r>
            <a:r>
              <a:rPr lang="it-IT" altLang="it-IT" sz="3200" b="1" dirty="0" smtClean="0">
                <a:solidFill>
                  <a:srgbClr val="720026"/>
                </a:solidFill>
                <a:latin typeface="20th Century Font" charset="0"/>
              </a:rPr>
              <a:t>che condizionano </a:t>
            </a:r>
            <a:r>
              <a:rPr lang="it-IT" altLang="it-IT" sz="3200" b="1" dirty="0">
                <a:solidFill>
                  <a:srgbClr val="720026"/>
                </a:solidFill>
                <a:latin typeface="20th Century Font" charset="0"/>
              </a:rPr>
              <a:t>la  salute</a:t>
            </a:r>
            <a:br>
              <a:rPr lang="it-IT" altLang="it-IT" sz="3200" b="1" dirty="0">
                <a:solidFill>
                  <a:srgbClr val="720026"/>
                </a:solidFill>
                <a:latin typeface="20th Century Font" charset="0"/>
              </a:rPr>
            </a:br>
            <a:r>
              <a:rPr lang="it-IT" altLang="it-IT" sz="2400" b="1" u="sng" dirty="0">
                <a:solidFill>
                  <a:srgbClr val="720026"/>
                </a:solidFill>
                <a:latin typeface="20th Century Font" charset="0"/>
              </a:rPr>
              <a:t>(OMS - </a:t>
            </a:r>
            <a:r>
              <a:rPr lang="it-IT" altLang="it-IT" sz="2400" b="1" u="sng" dirty="0" smtClean="0">
                <a:solidFill>
                  <a:srgbClr val="720026"/>
                </a:solidFill>
                <a:latin typeface="20th Century Font" charset="0"/>
              </a:rPr>
              <a:t>The </a:t>
            </a:r>
            <a:r>
              <a:rPr lang="it-IT" altLang="it-IT" sz="2400" b="1" u="sng" dirty="0" err="1" smtClean="0">
                <a:solidFill>
                  <a:srgbClr val="720026"/>
                </a:solidFill>
                <a:latin typeface="20th Century Font" charset="0"/>
              </a:rPr>
              <a:t>Health</a:t>
            </a:r>
            <a:r>
              <a:rPr lang="it-IT" altLang="it-IT" sz="2400" b="1" u="sng" dirty="0" smtClean="0">
                <a:solidFill>
                  <a:srgbClr val="720026"/>
                </a:solidFill>
                <a:latin typeface="20th Century Font" charset="0"/>
              </a:rPr>
              <a:t> Social </a:t>
            </a:r>
            <a:r>
              <a:rPr lang="it-IT" altLang="it-IT" sz="2400" b="1" u="sng" dirty="0" err="1" smtClean="0">
                <a:solidFill>
                  <a:srgbClr val="720026"/>
                </a:solidFill>
                <a:latin typeface="20th Century Font" charset="0"/>
              </a:rPr>
              <a:t>Determinants</a:t>
            </a:r>
            <a:r>
              <a:rPr lang="it-IT" altLang="it-IT" sz="2400" b="1" u="sng" dirty="0" smtClean="0">
                <a:solidFill>
                  <a:srgbClr val="720026"/>
                </a:solidFill>
                <a:latin typeface="20th Century Font" charset="0"/>
              </a:rPr>
              <a:t>)</a:t>
            </a:r>
            <a:endParaRPr lang="en-GB" altLang="it-IT" sz="2400" b="1" u="sng" dirty="0">
              <a:solidFill>
                <a:srgbClr val="720026"/>
              </a:solidFill>
              <a:latin typeface="20th Century Font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4732" y="1844676"/>
            <a:ext cx="5467170" cy="4525963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b="1" dirty="0"/>
              <a:t>Situazioni di </a:t>
            </a:r>
            <a:r>
              <a:rPr lang="it-IT" altLang="it-IT" sz="1800" b="1" dirty="0" err="1"/>
              <a:t>poverta’</a:t>
            </a:r>
            <a:r>
              <a:rPr lang="it-IT" altLang="it-IT" sz="1800" b="1" dirty="0"/>
              <a:t> sociale ed economica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Stress</a:t>
            </a:r>
          </a:p>
          <a:p>
            <a:pPr>
              <a:lnSpc>
                <a:spcPct val="60000"/>
              </a:lnSpc>
            </a:pPr>
            <a:r>
              <a:rPr lang="it-IT" altLang="it-IT" sz="1800" b="1" dirty="0"/>
              <a:t>Problemi nella prima parte della vita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it-IT" altLang="it-IT" sz="1800" dirty="0"/>
              <a:t> 	</a:t>
            </a:r>
            <a:r>
              <a:rPr lang="it-IT" altLang="it-IT" sz="1600" dirty="0"/>
              <a:t>(vita prenatale e infanzia)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Esclusioni sociali</a:t>
            </a:r>
          </a:p>
          <a:p>
            <a:pPr>
              <a:lnSpc>
                <a:spcPct val="80000"/>
              </a:lnSpc>
            </a:pPr>
            <a:r>
              <a:rPr lang="it-IT" altLang="it-IT" sz="1600" dirty="0"/>
              <a:t>(problemi sociali e psicologici della vita in povertà)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Immigrazione, minoranze etniche, rifugiati, lavoratori ospitatati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Stress sul lavoro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Mancanza di lavoro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Supporti sociali e sanitari</a:t>
            </a:r>
          </a:p>
          <a:p>
            <a:pPr>
              <a:lnSpc>
                <a:spcPct val="80000"/>
              </a:lnSpc>
            </a:pPr>
            <a:r>
              <a:rPr lang="it-IT" altLang="it-IT" sz="2200" b="1" dirty="0">
                <a:solidFill>
                  <a:srgbClr val="CC0000"/>
                </a:solidFill>
              </a:rPr>
              <a:t>Uso di sostanze (</a:t>
            </a:r>
            <a:r>
              <a:rPr lang="it-IT" altLang="it-IT" sz="2200" b="1" dirty="0" smtClean="0">
                <a:solidFill>
                  <a:srgbClr val="CC0000"/>
                </a:solidFill>
              </a:rPr>
              <a:t>alcol, </a:t>
            </a:r>
            <a:r>
              <a:rPr lang="it-IT" altLang="it-IT" sz="2200" b="1" dirty="0">
                <a:solidFill>
                  <a:srgbClr val="CC0000"/>
                </a:solidFill>
              </a:rPr>
              <a:t>fumo e droghe</a:t>
            </a:r>
            <a:r>
              <a:rPr lang="it-IT" altLang="it-IT" sz="2200" b="1" dirty="0" smtClean="0">
                <a:solidFill>
                  <a:srgbClr val="CC00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it-IT" altLang="it-IT" sz="2200" b="1" dirty="0" smtClean="0">
                <a:solidFill>
                  <a:srgbClr val="CC0000"/>
                </a:solidFill>
              </a:rPr>
              <a:t>Gioco d’azzardo (</a:t>
            </a:r>
            <a:r>
              <a:rPr lang="it-IT" altLang="it-IT" sz="2200" b="1" i="1" dirty="0" err="1" smtClean="0">
                <a:solidFill>
                  <a:srgbClr val="CC0000"/>
                </a:solidFill>
              </a:rPr>
              <a:t>gambling</a:t>
            </a:r>
            <a:r>
              <a:rPr lang="it-IT" altLang="it-IT" sz="2200" b="1" dirty="0" smtClean="0">
                <a:solidFill>
                  <a:srgbClr val="CC0000"/>
                </a:solidFill>
              </a:rPr>
              <a:t>)</a:t>
            </a:r>
            <a:endParaRPr lang="it-IT" altLang="it-IT" sz="2200" b="1" dirty="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Corretta alimentazione</a:t>
            </a:r>
          </a:p>
          <a:p>
            <a:pPr>
              <a:lnSpc>
                <a:spcPct val="80000"/>
              </a:lnSpc>
            </a:pPr>
            <a:r>
              <a:rPr lang="it-IT" altLang="it-IT" sz="1800" b="1" dirty="0"/>
              <a:t>Corretta politica dei trasporti </a:t>
            </a:r>
          </a:p>
          <a:p>
            <a:pPr>
              <a:lnSpc>
                <a:spcPct val="80000"/>
              </a:lnSpc>
            </a:pPr>
            <a:r>
              <a:rPr lang="it-IT" altLang="it-IT" sz="1600" dirty="0"/>
              <a:t>(favorire uso di biciclette e percorsi a piedi)</a:t>
            </a:r>
          </a:p>
        </p:txBody>
      </p:sp>
      <p:pic>
        <p:nvPicPr>
          <p:cNvPr id="8196" name="Picture 4" descr="Famiglia%20in%20visita%20all'ospedale%20di%20Tshome%20(Tibet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10227">
            <a:off x="8417471" y="1529096"/>
            <a:ext cx="3289300" cy="2185987"/>
          </a:xfrm>
          <a:noFill/>
        </p:spPr>
      </p:pic>
      <p:sp>
        <p:nvSpPr>
          <p:cNvPr id="81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1347788"/>
          </a:xfrm>
          <a:prstGeom prst="actionButtonHelp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pic>
        <p:nvPicPr>
          <p:cNvPr id="8198" name="Picture 6" descr="j017895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74651">
            <a:off x="6028200" y="2694500"/>
            <a:ext cx="3281363" cy="2187575"/>
          </a:xfrm>
          <a:noFill/>
        </p:spPr>
      </p:pic>
      <p:pic>
        <p:nvPicPr>
          <p:cNvPr id="8199" name="Picture 7" descr="k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843">
            <a:off x="8177225" y="4441755"/>
            <a:ext cx="30591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9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2313" y="333375"/>
            <a:ext cx="8229600" cy="51435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dirty="0">
                <a:solidFill>
                  <a:schemeClr val="accent2">
                    <a:lumMod val="50000"/>
                  </a:schemeClr>
                </a:solidFill>
                <a:ea typeface="+mn-ea"/>
                <a:cs typeface="Arial" charset="0"/>
              </a:rPr>
              <a:t>STILI DI VITA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1105989" y="908050"/>
            <a:ext cx="10302240" cy="3886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it-IT" i="1" dirty="0" smtClean="0">
                <a:solidFill>
                  <a:schemeClr val="accent2">
                    <a:lumMod val="50000"/>
                  </a:schemeClr>
                </a:solidFill>
              </a:rPr>
              <a:t>Il modo di interpretare se stessi nella realtà della vita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" </a:t>
            </a:r>
          </a:p>
          <a:p>
            <a:pPr eaLnBrk="1" hangingPunct="1">
              <a:defRPr/>
            </a:pPr>
            <a:endParaRPr lang="it-IT" dirty="0" smtClean="0"/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Gli stili di vita che hanno maggior impatto sulle malattie cronico degenerative che sono responsabili delle maggiori cause di malattia e morte sono:</a:t>
            </a:r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FUMO </a:t>
            </a:r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ALCOL</a:t>
            </a:r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SANA ALIMENTAZIONE </a:t>
            </a:r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MOVIMENTO FISICO</a:t>
            </a:r>
          </a:p>
          <a:p>
            <a:pPr marL="0" indent="0" algn="just" eaLnBrk="1" hangingPunct="1">
              <a:buNone/>
              <a:defRPr/>
            </a:pPr>
            <a:r>
              <a:rPr lang="it-IT" sz="2400" dirty="0"/>
              <a:t>Ma …</a:t>
            </a:r>
            <a:endParaRPr lang="it-IT" dirty="0" smtClean="0"/>
          </a:p>
        </p:txBody>
      </p:sp>
      <p:pic>
        <p:nvPicPr>
          <p:cNvPr id="11268" name="Picture 4" descr="C:\Users\Tizian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1" y="3505200"/>
            <a:ext cx="23479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>
          <a:xfrm>
            <a:off x="1615439" y="740229"/>
            <a:ext cx="9052562" cy="4953000"/>
          </a:xfrm>
        </p:spPr>
        <p:txBody>
          <a:bodyPr/>
          <a:lstStyle/>
          <a:p>
            <a:pPr algn="just"/>
            <a:r>
              <a:rPr lang="it-IT" altLang="it-IT" sz="3000" b="1" dirty="0"/>
              <a:t>Per tutti questi </a:t>
            </a:r>
            <a:r>
              <a:rPr lang="it-IT" altLang="it-IT" sz="3000" b="1" dirty="0" smtClean="0"/>
              <a:t>motivi, i ragionamenti che mettono </a:t>
            </a:r>
            <a:r>
              <a:rPr lang="it-IT" altLang="it-IT" sz="3000" b="1" dirty="0"/>
              <a:t>al centro il consumo di </a:t>
            </a:r>
            <a:r>
              <a:rPr lang="it-IT" altLang="it-IT" sz="3000" b="1" dirty="0" smtClean="0"/>
              <a:t>alcol </a:t>
            </a:r>
            <a:r>
              <a:rPr lang="it-IT" altLang="it-IT" sz="3000" b="1" dirty="0"/>
              <a:t>possono essere validi anche per il consumo di altre </a:t>
            </a:r>
            <a:r>
              <a:rPr lang="it-IT" altLang="it-IT" sz="3000" b="1" dirty="0" smtClean="0"/>
              <a:t>sostanze, altri comportamenti  </a:t>
            </a:r>
            <a:r>
              <a:rPr lang="it-IT" altLang="it-IT" sz="3000" b="1" dirty="0"/>
              <a:t>o </a:t>
            </a:r>
            <a:r>
              <a:rPr lang="it-IT" altLang="it-IT" sz="3000" b="1" dirty="0" smtClean="0"/>
              <a:t>altre </a:t>
            </a:r>
            <a:r>
              <a:rPr lang="it-IT" altLang="it-IT" sz="3000" b="1" i="1" dirty="0" smtClean="0"/>
              <a:t>fragilità</a:t>
            </a:r>
            <a:r>
              <a:rPr lang="it-IT" altLang="it-IT" sz="3000" b="1" dirty="0" smtClean="0"/>
              <a:t>. </a:t>
            </a:r>
            <a:br>
              <a:rPr lang="it-IT" altLang="it-IT" sz="3000" b="1" dirty="0" smtClean="0"/>
            </a:br>
            <a:r>
              <a:rPr lang="it-IT" altLang="it-IT" sz="3000" b="1" dirty="0" smtClean="0"/>
              <a:t/>
            </a:r>
            <a:br>
              <a:rPr lang="it-IT" altLang="it-IT" sz="3000" b="1" dirty="0" smtClean="0"/>
            </a:br>
            <a:r>
              <a:rPr lang="it-IT" altLang="it-IT" sz="3000" b="1" dirty="0" smtClean="0"/>
              <a:t>Quindi non </a:t>
            </a:r>
            <a:r>
              <a:rPr lang="it-IT" altLang="it-IT" sz="3000" b="1" dirty="0"/>
              <a:t>parleremo solo di sostanze, </a:t>
            </a:r>
            <a:r>
              <a:rPr lang="it-IT" altLang="it-IT" sz="3000" b="1" dirty="0" smtClean="0"/>
              <a:t>ma </a:t>
            </a:r>
            <a:r>
              <a:rPr lang="it-IT" altLang="it-IT" sz="3000" b="1" dirty="0"/>
              <a:t>metteremo al centro le </a:t>
            </a:r>
            <a:r>
              <a:rPr lang="it-IT" altLang="it-IT" sz="3000" b="1" dirty="0" smtClean="0"/>
              <a:t>persone.</a:t>
            </a:r>
            <a:endParaRPr lang="it-IT" alt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23514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367246" y="1518456"/>
            <a:ext cx="9727474" cy="412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it-IT" altLang="it-IT" sz="22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L’uomo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, sia che il suo comportamento stia nell’ambito della normalità, sia che provochi delle difficoltà a se stesso o alla propria famiglia, non può comunque essere visto in una sola dimensione.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La 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multidimensionalità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è alla base della sua vita emozionale, intellettuale, spirituale, religiosa e politica: in una parola, culturale.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Se si combinano problemi di una delle dette dimensioni con quelli </a:t>
            </a:r>
            <a:r>
              <a:rPr kumimoji="0" lang="it-IT" alt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alcolcorrelati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, possono scaturire sofferenze assai gravi.						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							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V. </a:t>
            </a:r>
            <a:r>
              <a:rPr kumimoji="0" lang="it-IT" alt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Hudolin</a:t>
            </a:r>
            <a:endParaRPr kumimoji="0" lang="it-IT" altLang="it-IT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4469" y="729343"/>
            <a:ext cx="11225348" cy="646611"/>
          </a:xfrm>
          <a:prstGeom prst="rect">
            <a:avLst/>
          </a:prstGeom>
          <a:noFill/>
          <a:ln/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2200" b="1" dirty="0" smtClean="0">
                <a:ln w="0"/>
                <a:solidFill>
                  <a:srgbClr val="FFFF00"/>
                </a:solidFill>
              </a:rPr>
              <a:t>MULTIDIMENSIONALITA’ DELLA SOFFERENZA E DELLA VITA</a:t>
            </a:r>
            <a:endParaRPr lang="it-IT" altLang="it-IT" sz="2200" b="1" dirty="0">
              <a:ln w="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7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508000" y="71438"/>
          <a:ext cx="11176000" cy="678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4570330" imgH="3427618" progId="PowerPoint.Template.12">
                  <p:embed/>
                </p:oleObj>
              </mc:Choice>
              <mc:Fallback>
                <p:oleObj r:id="rId3" imgW="4570330" imgH="3427618" progId="PowerPoint.Template.12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71438"/>
                        <a:ext cx="11176000" cy="678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4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400800" y="1066800"/>
            <a:ext cx="42672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“Gli uomini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implorano dagli dei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la salute ..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endParaRPr lang="it-IT" altLang="it-IT" sz="28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endParaRPr lang="it-IT" altLang="it-IT" sz="28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..e non sanno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di avere in mano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essi stessi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gli strumenti 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r>
              <a:rPr lang="it-IT" altLang="it-IT" sz="2800" b="1">
                <a:solidFill>
                  <a:srgbClr val="000000"/>
                </a:solidFill>
                <a:latin typeface="Tahoma" panose="020B0604030504040204" pitchFamily="34" charset="0"/>
              </a:rPr>
              <a:t>per conservarla”</a:t>
            </a:r>
          </a:p>
          <a:p>
            <a:pPr fontAlgn="base">
              <a:lnSpc>
                <a:spcPct val="80000"/>
              </a:lnSpc>
              <a:spcAft>
                <a:spcPct val="0"/>
              </a:spcAft>
              <a:buNone/>
            </a:pPr>
            <a:endParaRPr lang="it-IT" altLang="it-IT" sz="28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fontAlgn="base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it-IT" altLang="it-IT" sz="1800" b="1" i="1">
                <a:solidFill>
                  <a:srgbClr val="000000"/>
                </a:solidFill>
                <a:latin typeface="Tahoma" panose="020B0604030504040204" pitchFamily="34" charset="0"/>
              </a:rPr>
              <a:t>       Democrito – filosofo greco</a:t>
            </a:r>
          </a:p>
        </p:txBody>
      </p:sp>
    </p:spTree>
    <p:extLst>
      <p:ext uri="{BB962C8B-B14F-4D97-AF65-F5344CB8AC3E}">
        <p14:creationId xmlns:p14="http://schemas.microsoft.com/office/powerpoint/2010/main" val="26916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>
          <a:xfrm>
            <a:off x="1380306" y="772886"/>
            <a:ext cx="9548950" cy="5257800"/>
          </a:xfrm>
        </p:spPr>
        <p:txBody>
          <a:bodyPr vert="horz">
            <a:normAutofit/>
          </a:bodyPr>
          <a:lstStyle/>
          <a:p>
            <a:pPr marL="0" indent="0" algn="r">
              <a:buNone/>
            </a:pPr>
            <a:endParaRPr lang="en-US" b="1" dirty="0" smtClean="0"/>
          </a:p>
          <a:p>
            <a:pPr marL="0" indent="0" algn="r">
              <a:buNone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Quello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puoi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fare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potrà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sembrarti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terribilmente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insignificante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ma 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realtà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endParaRPr lang="en-US" sz="3600" b="1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è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terribilmente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indispensabile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che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tu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lo </a:t>
            </a:r>
            <a:r>
              <a:rPr lang="en-US" sz="3600" b="1" i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faccia</a:t>
            </a:r>
            <a:r>
              <a:rPr lang="en-US" sz="3600" b="1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.” 						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M. Gandhi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4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title"/>
          </p:nvPr>
        </p:nvSpPr>
        <p:spPr>
          <a:xfrm>
            <a:off x="535578" y="501061"/>
            <a:ext cx="8229600" cy="490537"/>
          </a:xfrm>
        </p:spPr>
        <p:txBody>
          <a:bodyPr/>
          <a:lstStyle/>
          <a:p>
            <a:pPr algn="l" eaLnBrk="1" hangingPunct="1"/>
            <a:r>
              <a:rPr lang="it-IT" altLang="it-IT" sz="2400" b="1" dirty="0">
                <a:solidFill>
                  <a:srgbClr val="FFFF00"/>
                </a:solidFill>
              </a:rPr>
              <a:t>Vladimir </a:t>
            </a:r>
            <a:r>
              <a:rPr lang="it-IT" altLang="it-IT" sz="2400" b="1" dirty="0" err="1">
                <a:solidFill>
                  <a:srgbClr val="FFFF00"/>
                </a:solidFill>
              </a:rPr>
              <a:t>Hudolin</a:t>
            </a:r>
            <a:endParaRPr lang="it-IT" altLang="it-IT" sz="2400" b="1" dirty="0">
              <a:solidFill>
                <a:srgbClr val="FFFF00"/>
              </a:solidFill>
            </a:endParaRPr>
          </a:p>
        </p:txBody>
      </p:sp>
      <p:pic>
        <p:nvPicPr>
          <p:cNvPr id="68611" name="Picture 4" descr="msoE0E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5878" y="991598"/>
            <a:ext cx="4038600" cy="5040313"/>
          </a:xfrm>
          <a:noFill/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461554" y="1267843"/>
            <a:ext cx="5286103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Nato a </a:t>
            </a:r>
            <a:r>
              <a:rPr kumimoji="0" lang="it-IT" altLang="it-IT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Ognlin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il 2 maggio 1922 e morto a Zagaria il 26 dicembre 1996.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E’ stato Direttore della clinica di Neurologia, Psichiatria, Alcologia e altre dipendenze dell’ospedale universitario di Zagabria e titolare della Cattedra di Neurologia, Psichiatria e Psicologia Medica dell’Università di Zagabria.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E’ stato presidente dell’Associazione Mondiale di Psichiatria Sociale, è stato membro del gruppo di esperti per l’alcolismo e le altre dipendenze dell’O.M.S.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E’ stato l’ideatore dell’approccio ecologico sociale dei Club degli Alcolisti in Trattamento (ora Club </a:t>
            </a:r>
            <a:r>
              <a:rPr kumimoji="0" lang="it-IT" altLang="it-IT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alcologici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territoriali).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461554" y="5930658"/>
            <a:ext cx="542544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noi era e rimane un amico e un maestro di vita.</a:t>
            </a:r>
          </a:p>
        </p:txBody>
      </p:sp>
    </p:spTree>
    <p:extLst>
      <p:ext uri="{BB962C8B-B14F-4D97-AF65-F5344CB8AC3E}">
        <p14:creationId xmlns:p14="http://schemas.microsoft.com/office/powerpoint/2010/main" val="27121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4193" y="201369"/>
            <a:ext cx="3773863" cy="4642450"/>
          </a:xfrm>
        </p:spPr>
        <p:txBody>
          <a:bodyPr/>
          <a:lstStyle/>
          <a:p>
            <a:r>
              <a:rPr lang="en-US" dirty="0" smtClean="0"/>
              <a:t>Grazie! 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124744"/>
            <a:ext cx="60007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506583" y="588843"/>
            <a:ext cx="9209314" cy="5877272"/>
          </a:xfrm>
        </p:spPr>
        <p:txBody>
          <a:bodyPr vert="horz">
            <a:normAutofit fontScale="85000" lnSpcReduction="1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salute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è un bene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essenziale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per lo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sviluppo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sociale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economico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personale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ed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è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aspetto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fondamentale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della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qualità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della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vita</a:t>
            </a: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en-US" sz="35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r">
              <a:buNone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marL="0" indent="0">
              <a:lnSpc>
                <a:spcPct val="140000"/>
              </a:lnSpc>
              <a:buNone/>
            </a:pPr>
            <a:endParaRPr lang="en-US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sz="35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n-US" sz="35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salute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è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una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condizione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armonico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equilibrio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funzionale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fisico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psichico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dell’individuo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dinamicamente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integrato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nel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suo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ambiente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naturale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 </a:t>
            </a:r>
            <a:r>
              <a:rPr lang="en-US" sz="35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sociale</a:t>
            </a:r>
            <a:r>
              <a:rPr lang="en-US" sz="3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sz="1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r">
              <a:buNone/>
            </a:pPr>
            <a:r>
              <a: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A.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Seppilli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- 1966</a:t>
            </a:r>
          </a:p>
          <a:p>
            <a:pPr marL="0" indent="0" algn="just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079863" y="789141"/>
            <a:ext cx="10215154" cy="5420071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promozione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salute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intende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il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processo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mette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grado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di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aumentare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il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controllo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sulla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propria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salute e di </a:t>
            </a:r>
            <a:r>
              <a:rPr lang="en-US" sz="28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migliorarla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8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just">
              <a:buNone/>
            </a:pPr>
            <a:endParaRPr lang="en-US" sz="1600" b="1" spc="150" dirty="0">
              <a:ln w="11430"/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r">
              <a:buNone/>
            </a:pPr>
            <a:r>
              <a:rPr lang="en-US" sz="1600" b="1" spc="150" dirty="0">
                <a:ln w="11430"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Carta di Ottawa - </a:t>
            </a:r>
            <a:r>
              <a:rPr lang="en-US" sz="1600" b="1" spc="150" dirty="0" err="1">
                <a:ln w="11430"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Novembre</a:t>
            </a:r>
            <a:r>
              <a:rPr lang="en-US" sz="1600" b="1" spc="150" dirty="0">
                <a:ln w="11430"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1600" b="1" spc="150" dirty="0" smtClean="0">
                <a:ln w="11430"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1986</a:t>
            </a:r>
          </a:p>
          <a:p>
            <a:pPr marL="0" lvl="0" indent="0" algn="r">
              <a:buNone/>
            </a:pPr>
            <a:endParaRPr lang="en-US" sz="36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Per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raggiungere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uno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stato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di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completo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benessere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fisico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mentale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e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sociale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un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individuo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o un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gruppo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deve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essere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capace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di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identificare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e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realizzare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le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proprie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aspirazioni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di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soddisfare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propri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bisogni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di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cambiare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l’ambiente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circostante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o di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farvi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fronte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.</a:t>
            </a:r>
            <a:endParaRPr lang="en-US" sz="2800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just">
              <a:buNone/>
            </a:pPr>
            <a:endParaRPr lang="en-US" sz="1800" b="1" dirty="0" smtClean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lvl="0" indent="0" algn="r">
              <a:buNone/>
            </a:pPr>
            <a:r>
              <a:rPr lang="en-US" sz="18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Carta </a:t>
            </a:r>
            <a:r>
              <a:rPr lang="en-US" sz="18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18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Ottawa - </a:t>
            </a:r>
            <a:r>
              <a:rPr lang="en-US" sz="1800" b="1" dirty="0" err="1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Novembre</a:t>
            </a:r>
            <a:r>
              <a:rPr lang="en-US" sz="18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1986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4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Requisiti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della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salute 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981200" y="1196752"/>
            <a:ext cx="8229600" cy="5661248"/>
          </a:xfrm>
        </p:spPr>
        <p:txBody>
          <a:bodyPr vert="horz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PACE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ABITAZIONE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ISTRUZIONE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CIBO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REDDITO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ECO-SISTEMA STABILE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CONTINUITA’ DELLE RISORSE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GIUSTIZIA E EQUITA’ SOCIALE</a:t>
            </a:r>
          </a:p>
          <a:p>
            <a:pPr marL="0" indent="0">
              <a:buNone/>
            </a:pPr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r">
              <a:buNone/>
            </a:pPr>
            <a:r>
              <a:rPr lang="en-US" sz="19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9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9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marL="0" indent="0" algn="ctr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Cosa fare 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480457" y="1294237"/>
            <a:ext cx="9614263" cy="4688552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Sostenere</a:t>
            </a:r>
            <a:r>
              <a:rPr lang="en-US" b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</a:t>
            </a: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causa</a:t>
            </a:r>
            <a:r>
              <a:rPr lang="en-US" b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della</a:t>
            </a:r>
            <a:r>
              <a:rPr lang="en-US" b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salute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per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modificare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in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senso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favorevole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fattori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politici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economici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sociali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culturali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ambientali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comportamentali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biologici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possono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favorire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salute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così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come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possono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lederla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marL="0" indent="0" algn="ctr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Cosa fare 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367245" y="1128773"/>
            <a:ext cx="10136777" cy="5245901"/>
          </a:xfrm>
        </p:spPr>
        <p:txBody>
          <a:bodyPr vert="horz"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Mettere</a:t>
            </a:r>
            <a:r>
              <a:rPr lang="en-US" b="1" u="sng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in </a:t>
            </a: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grado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persone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le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comunità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raggiungere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appieno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il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loro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potenziale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salute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riducendo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differenze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nello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stato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salute 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assicurando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pari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opportunità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risorse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iò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applicato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in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egual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misura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agli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uomini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alle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donne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</a:t>
            </a:r>
          </a:p>
          <a:p>
            <a:pPr marL="0" indent="0">
              <a:buNone/>
            </a:pPr>
            <a:endParaRPr lang="en-US" sz="1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marL="0" indent="0" algn="ctr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48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Cosa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fare</a:t>
            </a:r>
            <a:endParaRPr lang="en-US" sz="4800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1053737" y="1128774"/>
            <a:ext cx="10319657" cy="4949809"/>
          </a:xfrm>
        </p:spPr>
        <p:txBody>
          <a:bodyPr vert="horz"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b="1" u="sng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Mediare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interessi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contrapposti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nella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società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perchè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 salute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sempre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considerata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da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tutti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settori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della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società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stessa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 I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programmi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dovrebbero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essere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adattati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bisogni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e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alle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possibilità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singoli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paesi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in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modo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da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tener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conto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delle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diversità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sociali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culturali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ed</a:t>
            </a:r>
            <a:r>
              <a: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economiche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  <a:p>
            <a:pPr marL="0" indent="0" algn="ctr">
              <a:lnSpc>
                <a:spcPct val="140000"/>
              </a:lnSpc>
              <a:buNone/>
            </a:pPr>
            <a:endParaRPr lang="en-US" sz="23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en-US" sz="1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 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 Ottawa - </a:t>
            </a:r>
            <a:r>
              <a:rPr lang="en-US" sz="1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marL="0" indent="0" algn="ctr">
              <a:buNone/>
            </a:pPr>
            <a:endParaRPr lang="en-US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8000"/>
              </a:solidFill>
            </a:endParaRPr>
          </a:p>
          <a:p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16035" y="553313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Sviluppare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le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abilità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personali</a:t>
            </a:r>
            <a:endParaRPr lang="en-US" b="1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Vertical Text Placeholder 7"/>
          <p:cNvSpPr>
            <a:spLocks noGrp="1"/>
          </p:cNvSpPr>
          <p:nvPr>
            <p:ph type="body" orient="vert" idx="1"/>
          </p:nvPr>
        </p:nvSpPr>
        <p:spPr>
          <a:xfrm>
            <a:off x="844732" y="1747083"/>
            <a:ext cx="10424160" cy="4575341"/>
          </a:xfrm>
        </p:spPr>
        <p:txBody>
          <a:bodyPr vert="horz">
            <a:normAutofit/>
          </a:bodyPr>
          <a:lstStyle/>
          <a:p>
            <a:pPr marL="0" indent="0" algn="just">
              <a:buNone/>
            </a:pP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 protezione della salute sostiene lo sviluppo individuale e sociale fornendo l’informazione e l’educazione alla salute, e migliorando le abilità per la vita quotidiana. In questo modo, </a:t>
            </a:r>
            <a:endParaRPr lang="it-IT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just">
              <a:buNone/>
            </a:pPr>
            <a:r>
              <a:rPr lang="it-IT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 </a:t>
            </a:r>
            <a:r>
              <a:rPr lang="it-IT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aumentano le possibilità delle persone di esercitare un maggior controllo sulla propria salute e sui propri ambienti, e di fare scelte favorevoli alla salute.</a:t>
            </a:r>
            <a:endParaRPr lang="it-IT" b="1" dirty="0" smtClean="0">
              <a:latin typeface="+mj-lt"/>
            </a:endParaRPr>
          </a:p>
          <a:p>
            <a:pPr marL="0" indent="0" algn="just">
              <a:buNone/>
            </a:pPr>
            <a:endParaRPr lang="en-US" sz="19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marL="0" indent="0" algn="r">
              <a:buNone/>
            </a:pPr>
            <a:r>
              <a:rPr lang="en-US" sz="19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Carta</a:t>
            </a:r>
            <a:r>
              <a:rPr lang="en-US" sz="1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di Ottawa - </a:t>
            </a:r>
            <a:r>
              <a:rPr lang="en-US" sz="19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Novembre</a:t>
            </a:r>
            <a:r>
              <a:rPr lang="en-US" sz="19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1986</a:t>
            </a:r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1079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20th Century Font</vt:lpstr>
      <vt:lpstr>Arial</vt:lpstr>
      <vt:lpstr>Calibri</vt:lpstr>
      <vt:lpstr>Comic Sans MS</vt:lpstr>
      <vt:lpstr>Tahoma</vt:lpstr>
      <vt:lpstr>Verdana</vt:lpstr>
      <vt:lpstr>Wingdings 2</vt:lpstr>
      <vt:lpstr>Struttura predefinita</vt:lpstr>
      <vt:lpstr>1_Tema di Office</vt:lpstr>
      <vt:lpstr>2_Tema di Office</vt:lpstr>
      <vt:lpstr>3_Struttura predefinita</vt:lpstr>
      <vt:lpstr>Modello di Microsoft PowerPoint</vt:lpstr>
      <vt:lpstr>Corso di sensibilizzazione all’approccio ecologico-sociale al benessere della  comunità  dai problemi alcolcorrelati ai problemi multidimensionali   (Metodo Hudolin)  Promozione e protezione delle salute e del benessere della comunità  La multidimrnsionalità della sofferenza e della vita  nell’approccio ecologico sociale  Grosseto  12-17 novembre 2018</vt:lpstr>
      <vt:lpstr>Presentazione standard di PowerPoint</vt:lpstr>
      <vt:lpstr>Presentazione standard di PowerPoint</vt:lpstr>
      <vt:lpstr>Presentazione standard di PowerPoint</vt:lpstr>
      <vt:lpstr>Requisiti della salute </vt:lpstr>
      <vt:lpstr>Cosa fare </vt:lpstr>
      <vt:lpstr>Cosa fare </vt:lpstr>
      <vt:lpstr>Cosa fare</vt:lpstr>
      <vt:lpstr>Sviluppare le abilità personali</vt:lpstr>
      <vt:lpstr>Riorientare i servizi sanitari</vt:lpstr>
      <vt:lpstr>Chi deve occuparsene?</vt:lpstr>
      <vt:lpstr>Presentazione standard di PowerPoint</vt:lpstr>
      <vt:lpstr>Presentazione standard di PowerPoint</vt:lpstr>
      <vt:lpstr>Presentazione standard di PowerPoint</vt:lpstr>
      <vt:lpstr>Fattori Sociali che condizionano la  salute (OMS - The Health Social Determinants)</vt:lpstr>
      <vt:lpstr>STILI DI VITA</vt:lpstr>
      <vt:lpstr>Per tutti questi motivi, i ragionamenti che mettono al centro il consumo di alcol possono essere validi anche per il consumo di altre sostanze, altri comportamenti  o altre fragilità.   Quindi non parleremo solo di sostanze, ma metteremo al centro le persone.</vt:lpstr>
      <vt:lpstr>Presentazione standard di PowerPoint</vt:lpstr>
      <vt:lpstr>Presentazione standard di PowerPoint</vt:lpstr>
      <vt:lpstr>Presentazione standard di PowerPoint</vt:lpstr>
      <vt:lpstr>Vladimir Hudolin</vt:lpstr>
      <vt:lpstr>Grazie!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sensibilizzazione all’approccio ecologico-sociale al benessere  della  comunità dai problemi alcolcorrelati ai problemi multidimensionali   (Metodo Hudolin)   Grosseto  12-17 novembre 2018</dc:title>
  <dc:creator>ste &amp;fra</dc:creator>
  <cp:lastModifiedBy>ste&amp;fra</cp:lastModifiedBy>
  <cp:revision>21</cp:revision>
  <dcterms:created xsi:type="dcterms:W3CDTF">2018-11-08T16:11:20Z</dcterms:created>
  <dcterms:modified xsi:type="dcterms:W3CDTF">2018-11-09T15:10:09Z</dcterms:modified>
</cp:coreProperties>
</file>