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39" autoAdjust="0"/>
  </p:normalViewPr>
  <p:slideViewPr>
    <p:cSldViewPr>
      <p:cViewPr varScale="1">
        <p:scale>
          <a:sx n="52" d="100"/>
          <a:sy n="52" d="100"/>
        </p:scale>
        <p:origin x="-4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9CF6F-F460-4E13-A7DC-529FC3F3B8C7}" type="datetimeFigureOut">
              <a:rPr lang="it-IT" smtClean="0"/>
              <a:pPr/>
              <a:t>02/02/2017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2E5A9-64C7-4F94-ADD8-D1A3616C86E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9191-CB73-4662-BED2-2C681E0941EB}" type="datetime1">
              <a:rPr lang="it-IT" smtClean="0"/>
              <a:pPr/>
              <a:t>02/02/2017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D9A3-565A-4699-A0D8-152E7D9BE0E7}" type="datetime1">
              <a:rPr lang="it-IT" smtClean="0"/>
              <a:pPr/>
              <a:t>02/02/2017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09DA-A8A2-42AB-A39D-8AC87868A262}" type="datetime1">
              <a:rPr lang="it-IT" smtClean="0"/>
              <a:pPr/>
              <a:t>02/02/2017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F24F-C720-42DA-819A-5144E4554C57}" type="datetime1">
              <a:rPr lang="it-IT" smtClean="0"/>
              <a:pPr/>
              <a:t>02/02/2017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9614-C7A5-4666-BF50-34608B9A2EBA}" type="datetime1">
              <a:rPr lang="it-IT" smtClean="0"/>
              <a:pPr/>
              <a:t>02/02/2017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1CA4-9FA9-4BB3-B201-5485C0CCABC1}" type="datetime1">
              <a:rPr lang="it-IT" smtClean="0"/>
              <a:pPr/>
              <a:t>02/02/2017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E48A-B628-4D93-B2F6-81C9E6EF9655}" type="datetime1">
              <a:rPr lang="it-IT" smtClean="0"/>
              <a:pPr/>
              <a:t>02/02/2017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BFC5-2416-4F19-B6C8-1F2C481508B9}" type="datetime1">
              <a:rPr lang="it-IT" smtClean="0"/>
              <a:pPr/>
              <a:t>02/02/2017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F64D-4EF8-4CF0-92A4-35FDD3CD9B6C}" type="datetime1">
              <a:rPr lang="it-IT" smtClean="0"/>
              <a:pPr/>
              <a:t>02/02/2017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24A5-8806-4892-88A5-81CE7A621A8D}" type="datetime1">
              <a:rPr lang="it-IT" smtClean="0"/>
              <a:pPr/>
              <a:t>02/02/2017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062C9-446D-498C-AFFB-19E6D1305EA4}" type="datetime1">
              <a:rPr lang="it-IT" smtClean="0"/>
              <a:pPr/>
              <a:t>02/02/2017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EFFF79-6DDB-46C4-9B8C-7F42BEA51BCD}" type="datetime1">
              <a:rPr lang="it-IT" smtClean="0"/>
              <a:pPr/>
              <a:t>02/02/2017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1371600"/>
            <a:ext cx="8892480" cy="220141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FFFF00"/>
                </a:solidFill>
                <a:latin typeface="Comic Sans MS" pitchFamily="66" charset="0"/>
              </a:rPr>
              <a:t>LA PARTECIPAZIONE DELLE FAMIGLIE AI PROGRAMMI ALCOLOGICI TERRITORIALI</a:t>
            </a:r>
            <a:endParaRPr lang="it-IT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3861048"/>
            <a:ext cx="7854696" cy="2088232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Scuola </a:t>
            </a:r>
            <a:r>
              <a:rPr lang="it-IT" dirty="0" err="1" smtClean="0">
                <a:latin typeface="Comic Sans MS" pitchFamily="66" charset="0"/>
              </a:rPr>
              <a:t>Alcologica</a:t>
            </a:r>
            <a:r>
              <a:rPr lang="it-IT" dirty="0" smtClean="0">
                <a:latin typeface="Comic Sans MS" pitchFamily="66" charset="0"/>
              </a:rPr>
              <a:t> di II modulo</a:t>
            </a:r>
          </a:p>
          <a:p>
            <a:pPr algn="ctr"/>
            <a:r>
              <a:rPr lang="it-IT" dirty="0" err="1" smtClean="0">
                <a:latin typeface="Comic Sans MS" pitchFamily="66" charset="0"/>
              </a:rPr>
              <a:t>Acat</a:t>
            </a:r>
            <a:r>
              <a:rPr lang="it-IT" dirty="0" smtClean="0">
                <a:latin typeface="Comic Sans MS" pitchFamily="66" charset="0"/>
              </a:rPr>
              <a:t> Grosseto Nord e Grosseto Green</a:t>
            </a:r>
          </a:p>
          <a:p>
            <a:pPr algn="ctr"/>
            <a:r>
              <a:rPr lang="it-IT" dirty="0" smtClean="0">
                <a:latin typeface="Comic Sans MS" pitchFamily="66" charset="0"/>
              </a:rPr>
              <a:t>Club Pace </a:t>
            </a:r>
            <a:r>
              <a:rPr lang="it-IT" dirty="0" err="1" smtClean="0">
                <a:latin typeface="Comic Sans MS" pitchFamily="66" charset="0"/>
              </a:rPr>
              <a:t>Carrari</a:t>
            </a:r>
            <a:r>
              <a:rPr lang="it-IT" dirty="0" smtClean="0">
                <a:latin typeface="Comic Sans MS" pitchFamily="66" charset="0"/>
              </a:rPr>
              <a:t>, Club </a:t>
            </a:r>
            <a:r>
              <a:rPr lang="it-IT" dirty="0" err="1" smtClean="0">
                <a:latin typeface="Comic Sans MS" pitchFamily="66" charset="0"/>
              </a:rPr>
              <a:t>Lolek</a:t>
            </a:r>
            <a:r>
              <a:rPr lang="it-IT" dirty="0" smtClean="0">
                <a:latin typeface="Comic Sans MS" pitchFamily="66" charset="0"/>
              </a:rPr>
              <a:t>, Club </a:t>
            </a:r>
            <a:r>
              <a:rPr lang="it-IT" dirty="0" err="1" smtClean="0">
                <a:latin typeface="Comic Sans MS" pitchFamily="66" charset="0"/>
              </a:rPr>
              <a:t>Revenge</a:t>
            </a:r>
            <a:endParaRPr lang="it-IT" dirty="0" smtClean="0">
              <a:latin typeface="Comic Sans MS" pitchFamily="66" charset="0"/>
            </a:endParaRPr>
          </a:p>
          <a:p>
            <a:pPr algn="ctr"/>
            <a:r>
              <a:rPr lang="it-IT" dirty="0" smtClean="0">
                <a:latin typeface="Comic Sans MS" pitchFamily="66" charset="0"/>
              </a:rPr>
              <a:t>Venerdì, 3 febbraio 2017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FF00"/>
                </a:solidFill>
                <a:latin typeface="Comic Sans MS" pitchFamily="66" charset="0"/>
              </a:rPr>
              <a:t>LA PARTECIPAZIONE</a:t>
            </a:r>
            <a:endParaRPr lang="it-IT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Nell’Introduzione al </a:t>
            </a:r>
            <a:r>
              <a:rPr lang="it-IT" i="1" dirty="0" smtClean="0">
                <a:solidFill>
                  <a:schemeClr val="bg1"/>
                </a:solidFill>
                <a:latin typeface="Comic Sans MS" pitchFamily="66" charset="0"/>
              </a:rPr>
              <a:t>Manuale di </a:t>
            </a:r>
            <a:r>
              <a:rPr lang="it-IT" i="1" dirty="0" err="1" smtClean="0">
                <a:solidFill>
                  <a:schemeClr val="bg1"/>
                </a:solidFill>
                <a:latin typeface="Comic Sans MS" pitchFamily="66" charset="0"/>
              </a:rPr>
              <a:t>alcologia</a:t>
            </a:r>
            <a:r>
              <a:rPr lang="it-IT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si dice che la </a:t>
            </a:r>
            <a:r>
              <a:rPr lang="it-IT" i="1" u="sng" dirty="0" smtClean="0">
                <a:solidFill>
                  <a:schemeClr val="bg1"/>
                </a:solidFill>
                <a:latin typeface="Comic Sans MS" pitchFamily="66" charset="0"/>
              </a:rPr>
              <a:t>partecipazione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è una delle basi dell’approccio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ecologico-sociale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di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Hudolin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.</a:t>
            </a:r>
          </a:p>
          <a:p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Hudolin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sostiene i processi di  partecipazione , “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Hudolin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 radica la sua azione nelle comunità alle quali i Club stessi appartengono, anche quando si costituiscono in forme associative” (p.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15).</a:t>
            </a:r>
            <a:endParaRPr lang="it-IT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None/>
            </a:pPr>
            <a:endParaRPr lang="it-IT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I LUOGHI DELLA PARTECIPAZIONE</a:t>
            </a:r>
            <a:endParaRPr lang="it-IT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r>
              <a:rPr lang="it-IT" sz="3600" dirty="0" smtClean="0">
                <a:solidFill>
                  <a:schemeClr val="bg1"/>
                </a:solidFill>
                <a:latin typeface="Comic Sans MS" pitchFamily="66" charset="0"/>
              </a:rPr>
              <a:t>Il club</a:t>
            </a:r>
          </a:p>
          <a:p>
            <a:pPr>
              <a:buNone/>
            </a:pPr>
            <a:r>
              <a:rPr lang="it-IT" sz="36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r>
              <a:rPr lang="it-IT" sz="3600" dirty="0" smtClean="0">
                <a:solidFill>
                  <a:schemeClr val="bg1"/>
                </a:solidFill>
                <a:latin typeface="Comic Sans MS" pitchFamily="66" charset="0"/>
              </a:rPr>
              <a:t>L’associazione</a:t>
            </a:r>
          </a:p>
          <a:p>
            <a:pPr>
              <a:buNone/>
            </a:pPr>
            <a:endParaRPr lang="it-IT" sz="36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it-IT" sz="3600" dirty="0" smtClean="0">
                <a:solidFill>
                  <a:schemeClr val="bg1"/>
                </a:solidFill>
                <a:latin typeface="Comic Sans MS" pitchFamily="66" charset="0"/>
              </a:rPr>
              <a:t>La comunità</a:t>
            </a:r>
            <a:endParaRPr lang="it-IT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PARTECIPARE AL CLUB</a:t>
            </a:r>
            <a:endParaRPr lang="it-IT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Permette: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di raggiungere l’astinenza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di ridurre il rischio della ricaduta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di cominciare il percorso di sobrietà della famiglia, un percorso di miglioramento dello stile di vita, che non finisce mai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di stabilire nuovi legami sociali dentro e fuori il club, nell’associazione e </a:t>
            </a:r>
            <a:r>
              <a:rPr lang="it-IT" smtClean="0">
                <a:solidFill>
                  <a:schemeClr val="bg1"/>
                </a:solidFill>
                <a:latin typeface="Comic Sans MS" pitchFamily="66" charset="0"/>
              </a:rPr>
              <a:t>nella comunità</a:t>
            </a:r>
            <a:endParaRPr lang="it-IT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PARTECIPARE ALL’ASSOCIAZIONE</a:t>
            </a:r>
            <a:endParaRPr lang="it-IT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La tendenza delle famiglie è a delegare ad altri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C’è una sottovalutazione del fatto che partecipare all’associazione serve al percorso di sobrietà della famiglia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Mettersi in gioco nell’associazione rafforza il percorso di cambiamento dello stile di vita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Abituarsi a </a:t>
            </a:r>
            <a:r>
              <a:rPr lang="it-IT" u="sng" dirty="0" smtClean="0">
                <a:solidFill>
                  <a:schemeClr val="bg1"/>
                </a:solidFill>
                <a:latin typeface="Comic Sans MS" pitchFamily="66" charset="0"/>
              </a:rPr>
              <a:t>fare assieme 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agli altri ripristina i legami sociali che i lunghi anni passati nell’alcol hanno interrotto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L’associazione è una palestra di nuovi rapporti sociali </a:t>
            </a:r>
            <a:endParaRPr lang="it-IT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PARTECIPAZIONE ALLA COMUNITÀ </a:t>
            </a:r>
            <a:endParaRPr lang="it-IT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Abbiamo notato che molte delle famiglie dei nostri Club vivono isolate socialmente, un po’ per l’attuale modo di vivere alienato, un po’ perché l’alcol rompe i rapporti con la rete sociale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Viceversa le famiglie che partecipano attivamente al Club e all’Associazione hanno un maggior </a:t>
            </a:r>
            <a:r>
              <a:rPr lang="it-IT" u="sng" dirty="0" smtClean="0">
                <a:solidFill>
                  <a:schemeClr val="bg1"/>
                </a:solidFill>
                <a:latin typeface="Comic Sans MS" pitchFamily="66" charset="0"/>
              </a:rPr>
              <a:t>capitale sociale</a:t>
            </a:r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 (maggiori legami, maggiori rapporti di fiducia, una più estesa rete sociale).</a:t>
            </a:r>
            <a:endParaRPr lang="it-IT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RUOLO DEL SERVITORE-INSEGNANTE</a:t>
            </a:r>
            <a:endParaRPr lang="it-IT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FF00"/>
                </a:solidFill>
                <a:latin typeface="Comic Sans MS" pitchFamily="66" charset="0"/>
              </a:rPr>
              <a:t>POSITIVO</a:t>
            </a:r>
            <a:endParaRPr lang="it-IT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FF00"/>
                </a:solidFill>
                <a:latin typeface="Comic Sans MS" pitchFamily="66" charset="0"/>
              </a:rPr>
              <a:t>NEGATIVO</a:t>
            </a:r>
            <a:endParaRPr lang="it-IT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Può facilitare i rapporti tra le famiglie del Club e l’esterno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Può avere un ruolo trainante nella partecipazione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Può insegnare il fare assieme</a:t>
            </a:r>
            <a:endParaRPr lang="it-IT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Può contribuire a tenere il Club “chiuso” all’esterno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Può pensare che il Club è autosufficiente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Può avere un  senso di appartenenza eccessivo del Club (il “mio” Club)</a:t>
            </a:r>
            <a:endParaRPr lang="it-IT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b="1" dirty="0" smtClean="0">
                <a:solidFill>
                  <a:srgbClr val="FFFF00"/>
                </a:solidFill>
                <a:latin typeface="Comic Sans MS" pitchFamily="66" charset="0"/>
              </a:rPr>
              <a:t>FATTORI CHE SI OPPONGONO ALLA PARTECIPAZIONE</a:t>
            </a:r>
            <a:endParaRPr lang="it-IT" sz="40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La vergogna iniziale e </a:t>
            </a:r>
            <a:r>
              <a:rPr lang="it-IT" dirty="0" err="1" smtClean="0">
                <a:solidFill>
                  <a:schemeClr val="bg1"/>
                </a:solidFill>
                <a:latin typeface="Comic Sans MS" pitchFamily="66" charset="0"/>
              </a:rPr>
              <a:t>non…</a:t>
            </a:r>
            <a:endParaRPr lang="it-IT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L’egoismo di risolvere il proprio problema indipendentemente dagli altri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L’idea dell’approccio medico (il Club sarebbe come la cura medica: ognuno fa la sua, poi la cura finisce e ognuno va per conto suo)</a:t>
            </a:r>
            <a:endParaRPr lang="it-IT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Comic Sans MS" pitchFamily="66" charset="0"/>
              </a:rPr>
              <a:t>FATTORI CHE FACILITANO LA PARTECIPAZIONE </a:t>
            </a:r>
            <a:endParaRPr lang="it-IT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Partecipare a una buona SAT di primo modulo, che migliori la cultura di tutti, può far superare la vergogna e stimola a fare insieme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Tenere il sistema dei Club vivo e attivo ad esempio attraverso la novità prodotta dalla moltiplicazione /divisione dei Club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Il senso di amicizia e di condivisione</a:t>
            </a:r>
          </a:p>
          <a:p>
            <a:r>
              <a:rPr lang="it-IT" dirty="0" smtClean="0">
                <a:solidFill>
                  <a:schemeClr val="bg1"/>
                </a:solidFill>
                <a:latin typeface="Comic Sans MS" pitchFamily="66" charset="0"/>
              </a:rPr>
              <a:t>La ricerca di essere in pace con gli altri</a:t>
            </a:r>
            <a:endParaRPr lang="it-IT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1333</TotalTime>
  <Words>468</Words>
  <Application>Microsoft Office PowerPoint</Application>
  <PresentationFormat>Presentazione su schermo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Equinozio</vt:lpstr>
      <vt:lpstr>LA PARTECIPAZIONE DELLE FAMIGLIE AI PROGRAMMI ALCOLOGICI TERRITORIALI</vt:lpstr>
      <vt:lpstr>LA PARTECIPAZIONE</vt:lpstr>
      <vt:lpstr>I LUOGHI DELLA PARTECIPAZIONE</vt:lpstr>
      <vt:lpstr>PARTECIPARE AL CLUB</vt:lpstr>
      <vt:lpstr>PARTECIPARE ALL’ASSOCIAZIONE</vt:lpstr>
      <vt:lpstr>PARTECIPAZIONE ALLA COMUNITÀ </vt:lpstr>
      <vt:lpstr>RUOLO DEL SERVITORE-INSEGNANTE</vt:lpstr>
      <vt:lpstr>FATTORI CHE SI OPPONGONO ALLA PARTECIPAZIONE</vt:lpstr>
      <vt:lpstr>FATTORI CHE FACILITANO LA PARTECIPAZIONE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PARTECIPAZIONE DELLE FAMIGLIE AI PROGRAMMI ALCOLOGICI TERRITORIALI</dc:title>
  <dc:creator>Utente</dc:creator>
  <cp:lastModifiedBy>Utente</cp:lastModifiedBy>
  <cp:revision>17</cp:revision>
  <dcterms:created xsi:type="dcterms:W3CDTF">2017-01-20T09:50:13Z</dcterms:created>
  <dcterms:modified xsi:type="dcterms:W3CDTF">2017-02-02T22:38:14Z</dcterms:modified>
</cp:coreProperties>
</file>