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58" r:id="rId3"/>
    <p:sldId id="257" r:id="rId4"/>
    <p:sldId id="260" r:id="rId5"/>
    <p:sldId id="259" r:id="rId6"/>
    <p:sldId id="261"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13B51E-E13A-4340-95B7-A513EAAFD4E2}"/>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D1DDDC5-785B-4A76-A92E-B17CE8126DE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E02E26-CF27-44F9-8887-3F00792B997C}"/>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5" name="Segnaposto piè di pagina 4">
            <a:extLst>
              <a:ext uri="{FF2B5EF4-FFF2-40B4-BE49-F238E27FC236}">
                <a16:creationId xmlns:a16="http://schemas.microsoft.com/office/drawing/2014/main" id="{63A06CF7-8133-446D-A3F7-DFB06050AC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5BE56DD-2DBF-45D1-92B4-9B746F4E59DC}"/>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2974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9E8E64-B70E-4512-B907-6462895522C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0F54CF8-DBC4-4441-9C9C-0BE7AF1DA00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C259F2-49F5-4208-B537-2A8E41DCD1E0}"/>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5" name="Segnaposto piè di pagina 4">
            <a:extLst>
              <a:ext uri="{FF2B5EF4-FFF2-40B4-BE49-F238E27FC236}">
                <a16:creationId xmlns:a16="http://schemas.microsoft.com/office/drawing/2014/main" id="{52A9F076-799C-4718-9E6A-7453CF9CA50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46A8D9-5AA7-435F-B9B5-DFD469DCA1AD}"/>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27840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EC6FB4D-8F78-4F29-A79D-BC0E273D72B1}"/>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CB34167-8DF8-4A49-8E63-6A642F4A6E3C}"/>
              </a:ext>
            </a:extLst>
          </p:cNvPr>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95533A-2579-43C0-9110-69D150E1908C}"/>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5" name="Segnaposto piè di pagina 4">
            <a:extLst>
              <a:ext uri="{FF2B5EF4-FFF2-40B4-BE49-F238E27FC236}">
                <a16:creationId xmlns:a16="http://schemas.microsoft.com/office/drawing/2014/main" id="{8C194C3D-5D03-474A-85D0-6C6345282F7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321A54-6F33-4E67-BCD2-658F8E146D45}"/>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413391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452377-478F-4875-BDE1-2BC084FBBA8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CCF1014-0E5A-4C1C-85CF-61FF6EB6509F}"/>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EE0943-A32D-49B7-9F2E-A373E8AD73B5}"/>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5" name="Segnaposto piè di pagina 4">
            <a:extLst>
              <a:ext uri="{FF2B5EF4-FFF2-40B4-BE49-F238E27FC236}">
                <a16:creationId xmlns:a16="http://schemas.microsoft.com/office/drawing/2014/main" id="{646A64E6-DE3E-4D8B-8217-3316FD1111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C224B36-D5F3-420A-83F6-93D5F893FC25}"/>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6887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765324-1448-469F-890B-58D481C99039}"/>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B9B9D1D-471B-49D4-B393-4AF6710820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9898AB07-2F76-495E-80A5-FB35A19E38AF}"/>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5" name="Segnaposto piè di pagina 4">
            <a:extLst>
              <a:ext uri="{FF2B5EF4-FFF2-40B4-BE49-F238E27FC236}">
                <a16:creationId xmlns:a16="http://schemas.microsoft.com/office/drawing/2014/main" id="{56C93746-4E07-4ABF-B60E-DCC9D4B615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A86464-89D6-4CAE-89A0-83CD6B7EE955}"/>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38237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52661-6E9B-4435-9473-0D1EF1A3119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F1D3FF-281E-4607-AEF7-40339B5BE045}"/>
              </a:ext>
            </a:extLst>
          </p:cNvPr>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2DCDA29-5A07-4E5C-98B8-0FC38B64CC1E}"/>
              </a:ext>
            </a:extLst>
          </p:cNvPr>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1E82B6C-A273-4B64-A8D9-89B24741A222}"/>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6" name="Segnaposto piè di pagina 5">
            <a:extLst>
              <a:ext uri="{FF2B5EF4-FFF2-40B4-BE49-F238E27FC236}">
                <a16:creationId xmlns:a16="http://schemas.microsoft.com/office/drawing/2014/main" id="{C3632768-C092-4A8B-A15B-AF588317284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4F990C-3338-4335-83BA-DF596E3AF781}"/>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300886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A06B83-5FA9-42EC-B24D-4F6C492650CE}"/>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026A82-D976-4F12-873F-A08CFBF385C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CDDB5CA2-6B65-4BB9-9D46-41CD77EC3541}"/>
              </a:ext>
            </a:extLst>
          </p:cNvPr>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5BA9F98-62E9-4528-A919-F182DCA1263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25B1978-30D5-4F3C-A02B-EDE3427AE455}"/>
              </a:ext>
            </a:extLst>
          </p:cNvPr>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897709E-3EBE-4FFE-ABA6-7651EA7A68B5}"/>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8" name="Segnaposto piè di pagina 7">
            <a:extLst>
              <a:ext uri="{FF2B5EF4-FFF2-40B4-BE49-F238E27FC236}">
                <a16:creationId xmlns:a16="http://schemas.microsoft.com/office/drawing/2014/main" id="{7093878D-AF7F-4C9F-8AEB-35D2E9CAF34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F35485D-E077-41D5-A9B6-B33D44978C7E}"/>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25119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B5EBDC-0367-4E6F-8F14-14D1F62ADF0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DC4834D-71A8-4DA5-A4DE-B8C6499BC27B}"/>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4" name="Segnaposto piè di pagina 3">
            <a:extLst>
              <a:ext uri="{FF2B5EF4-FFF2-40B4-BE49-F238E27FC236}">
                <a16:creationId xmlns:a16="http://schemas.microsoft.com/office/drawing/2014/main" id="{70403584-5510-45B1-8706-6544DC90699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4F833B1-DCDD-4E3B-98D2-CA692D657F27}"/>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398825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4B99D59-C5D2-4401-94DC-8C612450442F}"/>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3" name="Segnaposto piè di pagina 2">
            <a:extLst>
              <a:ext uri="{FF2B5EF4-FFF2-40B4-BE49-F238E27FC236}">
                <a16:creationId xmlns:a16="http://schemas.microsoft.com/office/drawing/2014/main" id="{3845B449-C2F3-483A-A3AF-E66B2348744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74EDE95-9008-4167-9FD1-B0CE22911D49}"/>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56916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5A4563-D77E-4133-96A0-0563CF746844}"/>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7F89D1-8284-4F0F-A232-5742E8B7C7D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4851E08-CED8-40E8-BF45-E56AA48BF6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E0A15385-550E-4BF1-8BBA-7F247F39B0BB}"/>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6" name="Segnaposto piè di pagina 5">
            <a:extLst>
              <a:ext uri="{FF2B5EF4-FFF2-40B4-BE49-F238E27FC236}">
                <a16:creationId xmlns:a16="http://schemas.microsoft.com/office/drawing/2014/main" id="{69AAB26F-F32A-481B-AD56-9D277AACA90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2BF0FFC-C71A-473F-B364-AB767BEE921C}"/>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363038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D7BFA0-6FA0-4844-96C6-EC1E4215F701}"/>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6007D96-681A-43D9-8A9C-12A08A9303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4DFB78A5-C0C7-4AC8-BE81-8FDAD3F9BE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ECA97541-89FC-475F-9FEE-B5D026E6A3EE}"/>
              </a:ext>
            </a:extLst>
          </p:cNvPr>
          <p:cNvSpPr>
            <a:spLocks noGrp="1"/>
          </p:cNvSpPr>
          <p:nvPr>
            <p:ph type="dt" sz="half" idx="10"/>
          </p:nvPr>
        </p:nvSpPr>
        <p:spPr/>
        <p:txBody>
          <a:bodyPr/>
          <a:lstStyle/>
          <a:p>
            <a:fld id="{7F49D355-16BD-4E45-BD9A-5EA878CF7CBD}" type="datetimeFigureOut">
              <a:rPr lang="it-IT" smtClean="0"/>
              <a:t>13/01/2018</a:t>
            </a:fld>
            <a:endParaRPr lang="it-IT"/>
          </a:p>
        </p:txBody>
      </p:sp>
      <p:sp>
        <p:nvSpPr>
          <p:cNvPr id="6" name="Segnaposto piè di pagina 5">
            <a:extLst>
              <a:ext uri="{FF2B5EF4-FFF2-40B4-BE49-F238E27FC236}">
                <a16:creationId xmlns:a16="http://schemas.microsoft.com/office/drawing/2014/main" id="{82C8CAAB-107F-4021-B1DA-A6B2EB1CA2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A0A802-074D-453D-BAF2-E943C6D9F047}"/>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66857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2177847-AF8B-4F91-92F5-3E5C3E102A0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0BCD831-67F0-47CC-B257-0CADD713A2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D0B6D6-85D7-4DB5-A34C-366CBF06ED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49D355-16BD-4E45-BD9A-5EA878CF7CBD}" type="datetimeFigureOut">
              <a:rPr lang="it-IT" smtClean="0"/>
              <a:t>13/01/2018</a:t>
            </a:fld>
            <a:endParaRPr lang="it-IT"/>
          </a:p>
        </p:txBody>
      </p:sp>
      <p:sp>
        <p:nvSpPr>
          <p:cNvPr id="5" name="Segnaposto piè di pagina 4">
            <a:extLst>
              <a:ext uri="{FF2B5EF4-FFF2-40B4-BE49-F238E27FC236}">
                <a16:creationId xmlns:a16="http://schemas.microsoft.com/office/drawing/2014/main" id="{03EE2DD0-31B3-4CBE-BB95-18EBE43146A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8C89FFC-9F9A-4FA1-94FB-C5391ED77B8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A41E1B-4F70-4964-A407-84C68BE8251C}" type="slidenum">
              <a:rPr lang="it-IT" smtClean="0"/>
              <a:t>‹N›</a:t>
            </a:fld>
            <a:endParaRPr lang="it-IT"/>
          </a:p>
        </p:txBody>
      </p:sp>
    </p:spTree>
    <p:extLst>
      <p:ext uri="{BB962C8B-B14F-4D97-AF65-F5344CB8AC3E}">
        <p14:creationId xmlns:p14="http://schemas.microsoft.com/office/powerpoint/2010/main" val="363831931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9100F15-9CCB-4737-BFB2-855CDD071DE5}"/>
              </a:ext>
            </a:extLst>
          </p:cNvPr>
          <p:cNvSpPr txBox="1"/>
          <p:nvPr/>
        </p:nvSpPr>
        <p:spPr>
          <a:xfrm>
            <a:off x="4572000" y="476672"/>
            <a:ext cx="3888432" cy="2123658"/>
          </a:xfrm>
          <a:prstGeom prst="rect">
            <a:avLst/>
          </a:prstGeom>
          <a:noFill/>
        </p:spPr>
        <p:txBody>
          <a:bodyPr wrap="square" rtlCol="0">
            <a:spAutoFit/>
          </a:bodyPr>
          <a:lstStyle/>
          <a:p>
            <a:pPr algn="ctr"/>
            <a:r>
              <a:rPr lang="it-IT" sz="4400" b="1" dirty="0">
                <a:solidFill>
                  <a:srgbClr val="7030A0"/>
                </a:solidFill>
                <a:latin typeface="Algerian" panose="04020705040A02060702" pitchFamily="82" charset="0"/>
              </a:rPr>
              <a:t>I Club e l’Ecologia Sociale</a:t>
            </a:r>
          </a:p>
        </p:txBody>
      </p:sp>
      <p:sp>
        <p:nvSpPr>
          <p:cNvPr id="3" name="CasellaDiTesto 2">
            <a:extLst>
              <a:ext uri="{FF2B5EF4-FFF2-40B4-BE49-F238E27FC236}">
                <a16:creationId xmlns:a16="http://schemas.microsoft.com/office/drawing/2014/main" id="{14704263-C74D-4116-9980-54A3306A35B5}"/>
              </a:ext>
            </a:extLst>
          </p:cNvPr>
          <p:cNvSpPr txBox="1"/>
          <p:nvPr/>
        </p:nvSpPr>
        <p:spPr>
          <a:xfrm>
            <a:off x="467544" y="5919663"/>
            <a:ext cx="8208912" cy="923330"/>
          </a:xfrm>
          <a:prstGeom prst="rect">
            <a:avLst/>
          </a:prstGeom>
          <a:noFill/>
        </p:spPr>
        <p:txBody>
          <a:bodyPr wrap="square" rtlCol="0">
            <a:spAutoFit/>
          </a:bodyPr>
          <a:lstStyle/>
          <a:p>
            <a:pPr algn="ctr"/>
            <a:r>
              <a:rPr lang="it-IT" sz="5400" b="1" dirty="0">
                <a:solidFill>
                  <a:srgbClr val="FF0000"/>
                </a:solidFill>
                <a:latin typeface="Bradley Hand ITC" panose="03070402050302030203" pitchFamily="66" charset="0"/>
              </a:rPr>
              <a:t>Piombino, 28 gennaio 2018</a:t>
            </a:r>
          </a:p>
        </p:txBody>
      </p:sp>
      <p:pic>
        <p:nvPicPr>
          <p:cNvPr id="4" name="Immagine 3">
            <a:extLst>
              <a:ext uri="{FF2B5EF4-FFF2-40B4-BE49-F238E27FC236}">
                <a16:creationId xmlns:a16="http://schemas.microsoft.com/office/drawing/2014/main" id="{D31C25F9-51AB-4ADA-89C8-1A6A8BDB64A6}"/>
              </a:ext>
            </a:extLst>
          </p:cNvPr>
          <p:cNvPicPr>
            <a:picLocks noChangeAspect="1"/>
          </p:cNvPicPr>
          <p:nvPr/>
        </p:nvPicPr>
        <p:blipFill rotWithShape="1">
          <a:blip r:embed="rId2"/>
          <a:srcRect t="13795" b="20240"/>
          <a:stretch/>
        </p:blipFill>
        <p:spPr>
          <a:xfrm>
            <a:off x="683568" y="2911776"/>
            <a:ext cx="7776864" cy="2965496"/>
          </a:xfrm>
          <a:prstGeom prst="rect">
            <a:avLst/>
          </a:prstGeom>
        </p:spPr>
      </p:pic>
      <p:pic>
        <p:nvPicPr>
          <p:cNvPr id="6" name="Immagine 5">
            <a:extLst>
              <a:ext uri="{FF2B5EF4-FFF2-40B4-BE49-F238E27FC236}">
                <a16:creationId xmlns:a16="http://schemas.microsoft.com/office/drawing/2014/main" id="{95A67367-CE96-4614-93D5-3BDB56150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76672"/>
            <a:ext cx="3194688" cy="2123658"/>
          </a:xfrm>
          <a:prstGeom prst="rect">
            <a:avLst/>
          </a:prstGeom>
        </p:spPr>
      </p:pic>
    </p:spTree>
    <p:extLst>
      <p:ext uri="{BB962C8B-B14F-4D97-AF65-F5344CB8AC3E}">
        <p14:creationId xmlns:p14="http://schemas.microsoft.com/office/powerpoint/2010/main" val="405605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1954690"/>
            <a:ext cx="8436633" cy="923330"/>
          </a:xfrm>
          <a:prstGeom prst="rect">
            <a:avLst/>
          </a:prstGeom>
          <a:noFill/>
        </p:spPr>
        <p:txBody>
          <a:bodyPr wrap="square" rtlCol="0">
            <a:spAutoFit/>
          </a:bodyPr>
          <a:lstStyle/>
          <a:p>
            <a:pPr marL="1349375" indent="-1349375"/>
            <a:r>
              <a:rPr lang="it-IT" sz="2800" b="1" dirty="0"/>
              <a:t>Ecologia</a:t>
            </a:r>
            <a:r>
              <a:rPr lang="it-IT" sz="2600" dirty="0"/>
              <a:t>= scienza che studia gli organismi viventi, con riferimento all’ambiente in cui essi vivono</a:t>
            </a:r>
          </a:p>
        </p:txBody>
      </p:sp>
      <p:sp>
        <p:nvSpPr>
          <p:cNvPr id="4" name="CasellaDiTesto 3"/>
          <p:cNvSpPr txBox="1"/>
          <p:nvPr/>
        </p:nvSpPr>
        <p:spPr>
          <a:xfrm>
            <a:off x="263216" y="3135974"/>
            <a:ext cx="8640961" cy="923330"/>
          </a:xfrm>
          <a:prstGeom prst="rect">
            <a:avLst/>
          </a:prstGeom>
          <a:noFill/>
        </p:spPr>
        <p:txBody>
          <a:bodyPr wrap="square" rtlCol="0">
            <a:spAutoFit/>
          </a:bodyPr>
          <a:lstStyle/>
          <a:p>
            <a:pPr marL="1258888" indent="-1258888"/>
            <a:r>
              <a:rPr lang="it-IT" sz="2800" b="1" dirty="0"/>
              <a:t>Sociale</a:t>
            </a:r>
            <a:r>
              <a:rPr lang="it-IT" sz="2600" dirty="0"/>
              <a:t>= si riferisce all’ambiente in cui uno vive e i suoi rapporti con le persone in cui è in contatto</a:t>
            </a:r>
          </a:p>
        </p:txBody>
      </p:sp>
      <p:sp>
        <p:nvSpPr>
          <p:cNvPr id="5" name="CasellaDiTesto 4"/>
          <p:cNvSpPr txBox="1"/>
          <p:nvPr/>
        </p:nvSpPr>
        <p:spPr>
          <a:xfrm>
            <a:off x="251517" y="4437112"/>
            <a:ext cx="8640961" cy="1631216"/>
          </a:xfrm>
          <a:prstGeom prst="rect">
            <a:avLst/>
          </a:prstGeom>
          <a:noFill/>
        </p:spPr>
        <p:txBody>
          <a:bodyPr wrap="square" rtlCol="0">
            <a:spAutoFit/>
          </a:bodyPr>
          <a:lstStyle/>
          <a:p>
            <a:pPr marL="1258888" indent="-1258888"/>
            <a:r>
              <a:rPr lang="it-IT" sz="2800" b="1" dirty="0"/>
              <a:t>Sociale</a:t>
            </a:r>
            <a:r>
              <a:rPr lang="it-IT" sz="2400" dirty="0"/>
              <a:t>= riguarda l’intera società in cui gli uomini sono organizzati (giustizia sociale, ordine sociale, pace sociale, impegno sociale, solidarietà sociale) in particolare si riferisce alle condizioni di vita delle masse popolari</a:t>
            </a:r>
          </a:p>
        </p:txBody>
      </p:sp>
      <p:sp>
        <p:nvSpPr>
          <p:cNvPr id="6" name="CasellaDiTesto 5"/>
          <p:cNvSpPr txBox="1"/>
          <p:nvPr/>
        </p:nvSpPr>
        <p:spPr>
          <a:xfrm>
            <a:off x="263216" y="498036"/>
            <a:ext cx="4332177" cy="1323439"/>
          </a:xfrm>
          <a:prstGeom prst="rect">
            <a:avLst/>
          </a:prstGeom>
          <a:noFill/>
        </p:spPr>
        <p:txBody>
          <a:bodyPr wrap="square" rtlCol="0">
            <a:spAutoFit/>
          </a:bodyPr>
          <a:lstStyle/>
          <a:p>
            <a:pPr algn="ctr"/>
            <a:r>
              <a:rPr lang="it-IT" sz="4800" b="1" dirty="0"/>
              <a:t>Ecologia Sociale</a:t>
            </a:r>
          </a:p>
          <a:p>
            <a:pPr algn="ctr"/>
            <a:r>
              <a:rPr lang="it-IT" sz="3200" i="1" dirty="0"/>
              <a:t>(secondo il vocabolario)</a:t>
            </a:r>
            <a:endParaRPr lang="it-IT" sz="2400" i="1" dirty="0"/>
          </a:p>
        </p:txBody>
      </p:sp>
      <p:pic>
        <p:nvPicPr>
          <p:cNvPr id="2" name="Immagine 1">
            <a:extLst>
              <a:ext uri="{FF2B5EF4-FFF2-40B4-BE49-F238E27FC236}">
                <a16:creationId xmlns:a16="http://schemas.microsoft.com/office/drawing/2014/main" id="{32C5499D-D0ED-482D-8899-5E9EEA34B8FB}"/>
              </a:ext>
            </a:extLst>
          </p:cNvPr>
          <p:cNvPicPr>
            <a:picLocks noChangeAspect="1"/>
          </p:cNvPicPr>
          <p:nvPr/>
        </p:nvPicPr>
        <p:blipFill>
          <a:blip r:embed="rId2"/>
          <a:stretch>
            <a:fillRect/>
          </a:stretch>
        </p:blipFill>
        <p:spPr>
          <a:xfrm>
            <a:off x="6372200" y="475411"/>
            <a:ext cx="2021025" cy="1346064"/>
          </a:xfrm>
          <a:prstGeom prst="rect">
            <a:avLst/>
          </a:prstGeom>
        </p:spPr>
      </p:pic>
    </p:spTree>
    <p:extLst>
      <p:ext uri="{BB962C8B-B14F-4D97-AF65-F5344CB8AC3E}">
        <p14:creationId xmlns:p14="http://schemas.microsoft.com/office/powerpoint/2010/main" val="6718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916832"/>
            <a:ext cx="8496944" cy="3293209"/>
          </a:xfrm>
          <a:prstGeom prst="rect">
            <a:avLst/>
          </a:prstGeom>
          <a:noFill/>
        </p:spPr>
        <p:txBody>
          <a:bodyPr wrap="square" rtlCol="0">
            <a:spAutoFit/>
          </a:bodyPr>
          <a:lstStyle/>
          <a:p>
            <a:r>
              <a:rPr lang="it-IT" sz="2600" b="1" dirty="0"/>
              <a:t>L’Approccio Ecologico Sociale è stato ideato e applicato dal Prof. Vladimir Hudolin, sperimentandolo efficacemente nell’affrontare i problemi alcol correlati, in una prospettiva di promozione della salute sulla base di un percorso originale che muove dai principi teorico-pratici della psichiatria sociale e dalla medicina di comunità del secondo Novecento e che può essere applicato con le specifiche modifiche a tutti i problemi comportamentali. </a:t>
            </a:r>
          </a:p>
        </p:txBody>
      </p:sp>
      <p:sp>
        <p:nvSpPr>
          <p:cNvPr id="6" name="CasellaDiTesto 5">
            <a:extLst>
              <a:ext uri="{FF2B5EF4-FFF2-40B4-BE49-F238E27FC236}">
                <a16:creationId xmlns:a16="http://schemas.microsoft.com/office/drawing/2014/main" id="{4BFBEDB0-0B39-4D9F-8A92-62C8079E4F16}"/>
              </a:ext>
            </a:extLst>
          </p:cNvPr>
          <p:cNvSpPr txBox="1"/>
          <p:nvPr/>
        </p:nvSpPr>
        <p:spPr>
          <a:xfrm>
            <a:off x="3419872" y="403126"/>
            <a:ext cx="4620209" cy="1323439"/>
          </a:xfrm>
          <a:prstGeom prst="rect">
            <a:avLst/>
          </a:prstGeom>
          <a:noFill/>
        </p:spPr>
        <p:txBody>
          <a:bodyPr wrap="square" rtlCol="0">
            <a:spAutoFit/>
          </a:bodyPr>
          <a:lstStyle/>
          <a:p>
            <a:pPr algn="ctr"/>
            <a:r>
              <a:rPr lang="it-IT" sz="4800" b="1" dirty="0"/>
              <a:t>Ecologia Sociale</a:t>
            </a:r>
          </a:p>
          <a:p>
            <a:pPr algn="ctr"/>
            <a:r>
              <a:rPr lang="it-IT" sz="3200" i="1" dirty="0"/>
              <a:t>(secondo </a:t>
            </a:r>
            <a:r>
              <a:rPr lang="it-IT" sz="3200" i="1" dirty="0" err="1"/>
              <a:t>Hudolin</a:t>
            </a:r>
            <a:r>
              <a:rPr lang="it-IT" sz="3200" i="1" dirty="0"/>
              <a:t>)</a:t>
            </a:r>
            <a:endParaRPr lang="it-IT" sz="2400" i="1" dirty="0"/>
          </a:p>
        </p:txBody>
      </p:sp>
      <p:pic>
        <p:nvPicPr>
          <p:cNvPr id="3" name="Immagine 2">
            <a:extLst>
              <a:ext uri="{FF2B5EF4-FFF2-40B4-BE49-F238E27FC236}">
                <a16:creationId xmlns:a16="http://schemas.microsoft.com/office/drawing/2014/main" id="{66704618-5278-46C6-AD3A-3ADE55316FD2}"/>
              </a:ext>
            </a:extLst>
          </p:cNvPr>
          <p:cNvPicPr>
            <a:picLocks noChangeAspect="1"/>
          </p:cNvPicPr>
          <p:nvPr/>
        </p:nvPicPr>
        <p:blipFill>
          <a:blip r:embed="rId2"/>
          <a:stretch>
            <a:fillRect/>
          </a:stretch>
        </p:blipFill>
        <p:spPr>
          <a:xfrm>
            <a:off x="479241" y="403126"/>
            <a:ext cx="2024047" cy="1347333"/>
          </a:xfrm>
          <a:prstGeom prst="rect">
            <a:avLst/>
          </a:prstGeom>
        </p:spPr>
      </p:pic>
    </p:spTree>
    <p:extLst>
      <p:ext uri="{BB962C8B-B14F-4D97-AF65-F5344CB8AC3E}">
        <p14:creationId xmlns:p14="http://schemas.microsoft.com/office/powerpoint/2010/main" val="19916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1345992"/>
            <a:ext cx="8496944" cy="2677656"/>
          </a:xfrm>
          <a:prstGeom prst="rect">
            <a:avLst/>
          </a:prstGeom>
          <a:noFill/>
        </p:spPr>
        <p:txBody>
          <a:bodyPr wrap="square" rtlCol="0">
            <a:spAutoFit/>
          </a:bodyPr>
          <a:lstStyle/>
          <a:p>
            <a:r>
              <a:rPr lang="it-IT" sz="2400" b="1" dirty="0"/>
              <a:t>Si avvale dell’esperienza pratica e consolidata dei Club Alcologici Territoriali, che hanno superato il concetto di “alcolismo malattia”, definendo il consumo di bevande alcoliche uno stile di vita, cioè un comportamento socialmente accettato, con il progressivo ridimensionamento del significato del termine “alcolismo” del tutto inadeguato e parziale a descrivere la complessità dei “problemi alcolcorrelati”.</a:t>
            </a:r>
          </a:p>
        </p:txBody>
      </p:sp>
      <p:sp>
        <p:nvSpPr>
          <p:cNvPr id="4" name="CasellaDiTesto 3"/>
          <p:cNvSpPr txBox="1"/>
          <p:nvPr/>
        </p:nvSpPr>
        <p:spPr>
          <a:xfrm>
            <a:off x="323528" y="4149080"/>
            <a:ext cx="8496944" cy="1938992"/>
          </a:xfrm>
          <a:prstGeom prst="rect">
            <a:avLst/>
          </a:prstGeom>
          <a:noFill/>
        </p:spPr>
        <p:txBody>
          <a:bodyPr wrap="square" rtlCol="0">
            <a:spAutoFit/>
          </a:bodyPr>
          <a:lstStyle/>
          <a:p>
            <a:r>
              <a:rPr lang="it-IT" sz="2400" b="1" dirty="0"/>
              <a:t>L’Approccio Ecologico Sociale stabilisce che ognuno deve riflettere oltreché  sul proprio rapporto con l’alcol, indipendentemente dalla quantità consumata, ma sul suo stile di vita che deve essere improntato alla ricerca di giustizia sociale, del benessere materiale e spirituale per tutti.</a:t>
            </a:r>
          </a:p>
        </p:txBody>
      </p:sp>
      <p:sp>
        <p:nvSpPr>
          <p:cNvPr id="5" name="CasellaDiTesto 4">
            <a:extLst>
              <a:ext uri="{FF2B5EF4-FFF2-40B4-BE49-F238E27FC236}">
                <a16:creationId xmlns:a16="http://schemas.microsoft.com/office/drawing/2014/main" id="{72F43629-E0B5-4C96-B43C-40329AA28BA9}"/>
              </a:ext>
            </a:extLst>
          </p:cNvPr>
          <p:cNvSpPr txBox="1"/>
          <p:nvPr/>
        </p:nvSpPr>
        <p:spPr>
          <a:xfrm>
            <a:off x="1547664" y="22553"/>
            <a:ext cx="5616624" cy="1323439"/>
          </a:xfrm>
          <a:prstGeom prst="rect">
            <a:avLst/>
          </a:prstGeom>
          <a:noFill/>
        </p:spPr>
        <p:txBody>
          <a:bodyPr wrap="square" rtlCol="0">
            <a:spAutoFit/>
          </a:bodyPr>
          <a:lstStyle/>
          <a:p>
            <a:pPr algn="ctr"/>
            <a:r>
              <a:rPr lang="it-IT" sz="4800" b="1" dirty="0"/>
              <a:t>Ecologia Sociale</a:t>
            </a:r>
          </a:p>
          <a:p>
            <a:pPr algn="ctr"/>
            <a:r>
              <a:rPr lang="it-IT" sz="3200" i="1" dirty="0"/>
              <a:t>(secondo </a:t>
            </a:r>
            <a:r>
              <a:rPr lang="it-IT" sz="3200" i="1" dirty="0" err="1"/>
              <a:t>Hudolin</a:t>
            </a:r>
            <a:r>
              <a:rPr lang="it-IT" sz="3200" i="1" dirty="0"/>
              <a:t>)</a:t>
            </a:r>
            <a:endParaRPr lang="it-IT" sz="2400" i="1" dirty="0"/>
          </a:p>
        </p:txBody>
      </p:sp>
    </p:spTree>
    <p:extLst>
      <p:ext uri="{BB962C8B-B14F-4D97-AF65-F5344CB8AC3E}">
        <p14:creationId xmlns:p14="http://schemas.microsoft.com/office/powerpoint/2010/main" val="146804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72050"/>
            <a:ext cx="8496944" cy="3046988"/>
          </a:xfrm>
          <a:prstGeom prst="rect">
            <a:avLst/>
          </a:prstGeom>
          <a:noFill/>
        </p:spPr>
        <p:txBody>
          <a:bodyPr wrap="square" rtlCol="0">
            <a:spAutoFit/>
          </a:bodyPr>
          <a:lstStyle/>
          <a:p>
            <a:r>
              <a:rPr lang="it-IT" sz="2400" b="1" dirty="0"/>
              <a:t>Con il termine Sociale viene sottolineata l’evidenza che tutti i problemi comportamentali, compresi quelli alcolcorrelati, ma anche quelli culturali, economici e politici, hanno la loro origine e la loro soluzione nei rapporti sociali esistenti, dando  continua attenzione nei confronti dell’etica, senza la quale non è possibile alcun processo di socializzazione con le caratteristiche dell’Amore, dell’Amicizia, della Solidarietà , del rispetto della Diversità e della </a:t>
            </a:r>
            <a:r>
              <a:rPr lang="it-IT" sz="2400" b="1" dirty="0" err="1"/>
              <a:t>Transculturalità</a:t>
            </a:r>
            <a:r>
              <a:rPr lang="it-IT" sz="2400" b="1" dirty="0"/>
              <a:t>.</a:t>
            </a:r>
          </a:p>
        </p:txBody>
      </p:sp>
      <p:sp>
        <p:nvSpPr>
          <p:cNvPr id="3" name="CasellaDiTesto 2">
            <a:extLst>
              <a:ext uri="{FF2B5EF4-FFF2-40B4-BE49-F238E27FC236}">
                <a16:creationId xmlns:a16="http://schemas.microsoft.com/office/drawing/2014/main" id="{BBC19117-0B95-426E-BA0E-1DAA89A9143C}"/>
              </a:ext>
            </a:extLst>
          </p:cNvPr>
          <p:cNvSpPr txBox="1"/>
          <p:nvPr/>
        </p:nvSpPr>
        <p:spPr>
          <a:xfrm>
            <a:off x="323528" y="3788949"/>
            <a:ext cx="8496944" cy="2677656"/>
          </a:xfrm>
          <a:prstGeom prst="rect">
            <a:avLst/>
          </a:prstGeom>
          <a:noFill/>
        </p:spPr>
        <p:txBody>
          <a:bodyPr wrap="square" rtlCol="0">
            <a:spAutoFit/>
          </a:bodyPr>
          <a:lstStyle/>
          <a:p>
            <a:r>
              <a:rPr lang="it-IT" sz="2400" b="1" dirty="0"/>
              <a:t>l’Approccio Ecologico Sociale  una cornice mobile, dinamica, ricca di sfumature, non assimilabile alle forme classiche della professionalizzazione, della medicalizzazione o della psichiatrizzazione, ma capace di comunicare ed interagire con queste per un miglior fronteggiamento dei problemi alcolcorrelati, ma che mette al centro l’essere umano nella sua complessità e nella sua rete inesauribile di relazioni. </a:t>
            </a:r>
            <a:endParaRPr lang="it-IT" sz="2000" b="1" dirty="0"/>
          </a:p>
        </p:txBody>
      </p:sp>
    </p:spTree>
    <p:extLst>
      <p:ext uri="{BB962C8B-B14F-4D97-AF65-F5344CB8AC3E}">
        <p14:creationId xmlns:p14="http://schemas.microsoft.com/office/powerpoint/2010/main" val="266911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C7A9E4E-22D6-4531-814E-B80B79C1640B}"/>
              </a:ext>
            </a:extLst>
          </p:cNvPr>
          <p:cNvSpPr txBox="1"/>
          <p:nvPr/>
        </p:nvSpPr>
        <p:spPr>
          <a:xfrm>
            <a:off x="303740" y="4509120"/>
            <a:ext cx="8496944" cy="1107996"/>
          </a:xfrm>
          <a:prstGeom prst="rect">
            <a:avLst/>
          </a:prstGeom>
          <a:noFill/>
        </p:spPr>
        <p:txBody>
          <a:bodyPr wrap="square" rtlCol="0">
            <a:spAutoFit/>
          </a:bodyPr>
          <a:lstStyle/>
          <a:p>
            <a:pPr algn="ctr"/>
            <a:r>
              <a:rPr lang="it-IT" sz="6600" b="1" dirty="0">
                <a:latin typeface="MV Boli" panose="02000500030200090000" pitchFamily="2" charset="0"/>
                <a:cs typeface="MV Boli" panose="02000500030200090000" pitchFamily="2" charset="0"/>
              </a:rPr>
              <a:t>ECOLOGIA SOCIALE</a:t>
            </a:r>
          </a:p>
        </p:txBody>
      </p:sp>
      <p:sp>
        <p:nvSpPr>
          <p:cNvPr id="5" name="CasellaDiTesto 4">
            <a:extLst>
              <a:ext uri="{FF2B5EF4-FFF2-40B4-BE49-F238E27FC236}">
                <a16:creationId xmlns:a16="http://schemas.microsoft.com/office/drawing/2014/main" id="{1DD8B2BD-E1E3-4BFD-98DD-907E4DAEE7CA}"/>
              </a:ext>
            </a:extLst>
          </p:cNvPr>
          <p:cNvSpPr txBox="1"/>
          <p:nvPr/>
        </p:nvSpPr>
        <p:spPr>
          <a:xfrm>
            <a:off x="309460" y="2707287"/>
            <a:ext cx="8496944" cy="769441"/>
          </a:xfrm>
          <a:prstGeom prst="rect">
            <a:avLst/>
          </a:prstGeom>
          <a:noFill/>
        </p:spPr>
        <p:txBody>
          <a:bodyPr wrap="square" rtlCol="0">
            <a:spAutoFit/>
          </a:bodyPr>
          <a:lstStyle/>
          <a:p>
            <a:pPr algn="ctr"/>
            <a:r>
              <a:rPr lang="it-IT" sz="4400" b="1" dirty="0">
                <a:solidFill>
                  <a:srgbClr val="FF0000"/>
                </a:solidFill>
                <a:latin typeface="Algerian" panose="04020705040A02060702" pitchFamily="82" charset="0"/>
              </a:rPr>
              <a:t>E noi cosa intendiamo per: </a:t>
            </a:r>
          </a:p>
        </p:txBody>
      </p:sp>
      <p:sp>
        <p:nvSpPr>
          <p:cNvPr id="6" name="Rettangolo 5">
            <a:extLst>
              <a:ext uri="{FF2B5EF4-FFF2-40B4-BE49-F238E27FC236}">
                <a16:creationId xmlns:a16="http://schemas.microsoft.com/office/drawing/2014/main" id="{D6B848C5-5776-4B93-8A8C-A81A29F05184}"/>
              </a:ext>
            </a:extLst>
          </p:cNvPr>
          <p:cNvSpPr/>
          <p:nvPr/>
        </p:nvSpPr>
        <p:spPr>
          <a:xfrm>
            <a:off x="561488" y="620688"/>
            <a:ext cx="7992888" cy="1446550"/>
          </a:xfrm>
          <a:prstGeom prst="rect">
            <a:avLst/>
          </a:prstGeom>
          <a:noFill/>
        </p:spPr>
        <p:txBody>
          <a:bodyPr wrap="square" lIns="91440" tIns="45720" rIns="91440" bIns="45720">
            <a:spAutoFit/>
          </a:bodyPr>
          <a:lstStyle/>
          <a:p>
            <a:pPr algn="ctr"/>
            <a:r>
              <a:rPr lang="it-IT"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13316509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TotalTime>
  <Words>421</Words>
  <Application>Microsoft Office PowerPoint</Application>
  <PresentationFormat>Presentazione su schermo (4:3)</PresentationFormat>
  <Paragraphs>19</Paragraphs>
  <Slides>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vt:i4>
      </vt:variant>
    </vt:vector>
  </HeadingPairs>
  <TitlesOfParts>
    <vt:vector size="13" baseType="lpstr">
      <vt:lpstr>Algerian</vt:lpstr>
      <vt:lpstr>Arial</vt:lpstr>
      <vt:lpstr>Bradley Hand ITC</vt:lpstr>
      <vt:lpstr>Calibri</vt:lpstr>
      <vt:lpstr>Calibri Light</vt:lpstr>
      <vt:lpstr>MV Boli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Azelio</dc:creator>
  <cp:lastModifiedBy>Azelio Gani</cp:lastModifiedBy>
  <cp:revision>19</cp:revision>
  <dcterms:created xsi:type="dcterms:W3CDTF">2017-11-16T13:53:12Z</dcterms:created>
  <dcterms:modified xsi:type="dcterms:W3CDTF">2018-01-13T09:01:49Z</dcterms:modified>
</cp:coreProperties>
</file>