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4" r:id="rId2"/>
    <p:sldId id="266" r:id="rId3"/>
    <p:sldId id="256" r:id="rId4"/>
    <p:sldId id="268" r:id="rId5"/>
    <p:sldId id="261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F5C43-955B-4B71-A8F5-267DB7D41D6E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D9F57-6BFC-4482-987C-1C340A68A0E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D9F57-6BFC-4482-987C-1C340A68A0E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EC1D11-5FCB-4844-8E8C-C04A70BD125A}" type="datetimeFigureOut">
              <a:rPr lang="it-IT" smtClean="0"/>
              <a:pPr/>
              <a:t>15/05/2022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DEC84D-933F-450C-A21A-9A0A4AF23E3E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404664"/>
            <a:ext cx="7920880" cy="6048672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Promozione: </a:t>
            </a:r>
          </a:p>
          <a:p>
            <a:r>
              <a:rPr lang="it-IT" sz="2400" dirty="0" smtClean="0"/>
              <a:t>Caldeggiare, dare inizio,                                                                                     </a:t>
            </a:r>
          </a:p>
          <a:p>
            <a:r>
              <a:rPr lang="it-IT" sz="2400" dirty="0" smtClean="0"/>
              <a:t>dar corso, elevazione della condizione</a:t>
            </a:r>
          </a:p>
          <a:p>
            <a:endParaRPr lang="it-IT" sz="2400" dirty="0"/>
          </a:p>
          <a:p>
            <a:r>
              <a:rPr lang="it-IT" dirty="0" smtClean="0"/>
              <a:t>Protezione:</a:t>
            </a:r>
          </a:p>
          <a:p>
            <a:r>
              <a:rPr lang="it-IT" sz="2400" dirty="0" smtClean="0"/>
              <a:t>Proteggere da ciò che potrebbe recare un danno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08912" cy="6048672"/>
          </a:xfrm>
        </p:spPr>
        <p:txBody>
          <a:bodyPr>
            <a:normAutofit/>
          </a:bodyPr>
          <a:lstStyle/>
          <a:p>
            <a:r>
              <a:rPr lang="it-IT" sz="2800" dirty="0" smtClean="0"/>
              <a:t>L’ approccio eco-sociale alla multidimensionalità della sofferenza vede,accoglie e valorizza la persona in ogni sua caratteristica.</a:t>
            </a:r>
          </a:p>
          <a:p>
            <a:r>
              <a:rPr lang="it-IT" sz="2800" dirty="0" smtClean="0"/>
              <a:t>Non si sofferma e non identifica la persona sotto l’aspetto che genera sofferenza</a:t>
            </a:r>
          </a:p>
          <a:p>
            <a:r>
              <a:rPr lang="it-IT" sz="2800" dirty="0" smtClean="0"/>
              <a:t>Risponde ai bisogni della persona inserita nel contesto delle relazioni significative sia di tipo familiare che comunitario</a:t>
            </a:r>
          </a:p>
          <a:p>
            <a:r>
              <a:rPr lang="it-IT" sz="2800" dirty="0" smtClean="0"/>
              <a:t>Pone al centro il protagonismo delle persone/famiglie e il loro senso di responsabilità e corresponsabilità</a:t>
            </a:r>
          </a:p>
          <a:p>
            <a:r>
              <a:rPr lang="it-IT" sz="2800" dirty="0" smtClean="0"/>
              <a:t>( </a:t>
            </a:r>
            <a:r>
              <a:rPr lang="it-IT" sz="2800" dirty="0" err="1" smtClean="0"/>
              <a:t>empowerment</a:t>
            </a:r>
            <a:r>
              <a:rPr lang="it-IT" sz="2800" dirty="0" smtClean="0"/>
              <a:t> 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280920" cy="5976664"/>
          </a:xfrm>
        </p:spPr>
        <p:txBody>
          <a:bodyPr>
            <a:normAutofit/>
          </a:bodyPr>
          <a:lstStyle/>
          <a:p>
            <a:endParaRPr lang="it-IT" sz="2800" dirty="0" smtClean="0"/>
          </a:p>
          <a:p>
            <a:pPr algn="l"/>
            <a:r>
              <a:rPr lang="it-IT" sz="2800" dirty="0" smtClean="0"/>
              <a:t>Potremmo dire che …</a:t>
            </a:r>
          </a:p>
          <a:p>
            <a:endParaRPr lang="it-IT" sz="2800" dirty="0" smtClean="0"/>
          </a:p>
          <a:p>
            <a:r>
              <a:rPr lang="it-IT" sz="2800" dirty="0" smtClean="0"/>
              <a:t>L’ AES è uno strumento che sviluppa e  potenzia la capacità di relazione con se stessi e con l’ambiente di vita</a:t>
            </a:r>
          </a:p>
          <a:p>
            <a:r>
              <a:rPr lang="it-IT" sz="2800" dirty="0" smtClean="0"/>
              <a:t>ha in se una importante componente emozionale che si genera proprio nel processo relazionale cercando possibili soluzioni per una migliore qualità di vita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000" smtClean="0"/>
              <a:t>Riassumendo…</a:t>
            </a:r>
          </a:p>
          <a:p>
            <a:pPr algn="ctr">
              <a:buNone/>
            </a:pPr>
            <a:r>
              <a:rPr lang="it-IT" sz="2800" dirty="0" smtClean="0"/>
              <a:t>Il club </a:t>
            </a:r>
            <a:r>
              <a:rPr lang="it-IT" sz="2800" dirty="0" err="1" smtClean="0"/>
              <a:t>alcologico</a:t>
            </a:r>
            <a:r>
              <a:rPr lang="it-IT" sz="2800" dirty="0" smtClean="0"/>
              <a:t> territoriale  lavora sugli stili di vita, valorizza la persona/famiglia, sviluppa e potenzia la capacità di relazione in tutti i contesti di vitale importanza, vede la multidimensionalità della vita come risorsa e l’ approccio ecologico sociale come strumento valido e indispensabile per poter “rileggere e ricollocare” la propria esistenza e della propria famiglia in una dimensione di equilibrio armonico con la comunità e l’ambiente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4800" dirty="0" smtClean="0"/>
              <a:t>Grazie</a:t>
            </a:r>
          </a:p>
          <a:p>
            <a:endParaRPr lang="it-IT" dirty="0" smtClean="0"/>
          </a:p>
          <a:p>
            <a:pPr algn="r"/>
            <a:r>
              <a:rPr lang="it-IT" sz="1200" i="1" dirty="0" smtClean="0"/>
              <a:t>Manfredo Bianchi</a:t>
            </a:r>
            <a:endParaRPr lang="it-IT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08912" cy="5976664"/>
          </a:xfrm>
        </p:spPr>
        <p:txBody>
          <a:bodyPr/>
          <a:lstStyle/>
          <a:p>
            <a:endParaRPr lang="it-IT" dirty="0" smtClean="0"/>
          </a:p>
          <a:p>
            <a:r>
              <a:rPr lang="it-IT" sz="4000" dirty="0" smtClean="0"/>
              <a:t>Prevenzione e Protezione della salute</a:t>
            </a:r>
          </a:p>
          <a:p>
            <a:endParaRPr lang="it-IT" sz="2800" dirty="0" smtClean="0"/>
          </a:p>
          <a:p>
            <a:r>
              <a:rPr lang="it-IT" sz="2800" dirty="0" smtClean="0"/>
              <a:t>Per ridurre l’incidenza delle malattie e la mortalità e di conseguenza i costi per il Servizio Sanitario Nazionale e per la società ma anche per favorire il mantenimento del benessere e della qualità della vita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424936" cy="6264696"/>
          </a:xfrm>
        </p:spPr>
        <p:txBody>
          <a:bodyPr/>
          <a:lstStyle/>
          <a:p>
            <a:r>
              <a:rPr lang="it-IT" dirty="0" smtClean="0"/>
              <a:t>Promozione della salute</a:t>
            </a:r>
          </a:p>
          <a:p>
            <a:r>
              <a:rPr lang="it-IT" dirty="0" smtClean="0"/>
              <a:t>Protezione della salute</a:t>
            </a:r>
          </a:p>
          <a:p>
            <a:endParaRPr lang="it-IT" dirty="0" smtClean="0"/>
          </a:p>
          <a:p>
            <a:r>
              <a:rPr lang="it-IT" i="1" dirty="0" smtClean="0"/>
              <a:t>… e se invece …</a:t>
            </a:r>
          </a:p>
          <a:p>
            <a:endParaRPr lang="it-IT" i="1" dirty="0"/>
          </a:p>
          <a:p>
            <a:r>
              <a:rPr lang="it-IT" dirty="0" smtClean="0"/>
              <a:t>Ecologia della salute</a:t>
            </a:r>
          </a:p>
          <a:p>
            <a:endParaRPr lang="it-IT" dirty="0" smtClean="0"/>
          </a:p>
          <a:p>
            <a:r>
              <a:rPr lang="it-IT" dirty="0" smtClean="0"/>
              <a:t>In che modo partecipare alla creazione </a:t>
            </a:r>
            <a:r>
              <a:rPr lang="it-IT" dirty="0" smtClean="0"/>
              <a:t>quale</a:t>
            </a:r>
          </a:p>
          <a:p>
            <a:r>
              <a:rPr lang="it-IT" dirty="0" smtClean="0"/>
              <a:t> </a:t>
            </a:r>
            <a:r>
              <a:rPr lang="it-IT" dirty="0" smtClean="0"/>
              <a:t>“soggetto parte” del mondo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08912" cy="5976664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L’ Ecologia della salute</a:t>
            </a:r>
          </a:p>
          <a:p>
            <a:endParaRPr lang="it-IT" sz="2400" dirty="0" smtClean="0"/>
          </a:p>
          <a:p>
            <a:endParaRPr lang="it-IT" sz="2400" dirty="0"/>
          </a:p>
          <a:p>
            <a:r>
              <a:rPr lang="it-IT" sz="2400" dirty="0" smtClean="0"/>
              <a:t>Che cosa si intende per ecologia della salute?</a:t>
            </a:r>
          </a:p>
          <a:p>
            <a:r>
              <a:rPr lang="it-IT" sz="2400" dirty="0" smtClean="0"/>
              <a:t> </a:t>
            </a:r>
          </a:p>
          <a:p>
            <a:r>
              <a:rPr lang="it-IT" sz="2400" dirty="0" smtClean="0"/>
              <a:t>La risposta è semplice e complessa</a:t>
            </a:r>
          </a:p>
          <a:p>
            <a:endParaRPr lang="it-IT" sz="2400" dirty="0" smtClean="0"/>
          </a:p>
          <a:p>
            <a:r>
              <a:rPr lang="it-IT" sz="2400" dirty="0" smtClean="0"/>
              <a:t>L’ecologia è la scienza che studia le relazioni tra gli organismi e     l’ ambiente in cui vivono</a:t>
            </a:r>
            <a:r>
              <a:rPr lang="it-IT" sz="2400" dirty="0" smtClean="0"/>
              <a:t>..</a:t>
            </a:r>
          </a:p>
          <a:p>
            <a:endParaRPr lang="it-IT" sz="2400" dirty="0" smtClean="0"/>
          </a:p>
          <a:p>
            <a:r>
              <a:rPr lang="it-IT" sz="2400" dirty="0" smtClean="0"/>
              <a:t>Ecologia della Salute </a:t>
            </a:r>
            <a:r>
              <a:rPr lang="it-IT" sz="2400" dirty="0" smtClean="0"/>
              <a:t>è l’ essenza di questo legame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496944" cy="6048672"/>
          </a:xfrm>
        </p:spPr>
        <p:txBody>
          <a:bodyPr/>
          <a:lstStyle/>
          <a:p>
            <a:r>
              <a:rPr lang="it-IT" dirty="0" smtClean="0"/>
              <a:t>La Comunità Ecologica</a:t>
            </a:r>
          </a:p>
          <a:p>
            <a:r>
              <a:rPr lang="it-IT" sz="2400" dirty="0" smtClean="0"/>
              <a:t>La relazione tra le diverse specie che vivono nello stesso habitat.</a:t>
            </a:r>
          </a:p>
          <a:p>
            <a:r>
              <a:rPr lang="it-IT" sz="2400" dirty="0" smtClean="0"/>
              <a:t>Il grande valore della comunità ecologica è l’ equilibrio,       l’equilibrio ecologico si riferisce a uno stato in cui avendo movimento e dinamismo,il tutto rimane ordinato. Spazi pieni di vita e attività  biologica ma , grazie al fatto che tutte le specie agiscono in equilibrio tra loro e l’ ambiente di vita che supporta l’intera struttura, non si sviluppano in modo autodistruttivo o invasivo. Ciò consente uno sviluppo continuo e sostenibile, che garantisce la ricchezza e il successo biologico di tutte le specie che sono integrate nella comunità ecologica, senza che la loro attività individuale porti alla distruzione di altre specie. 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270125" y="955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400"/>
          </a:p>
        </p:txBody>
      </p:sp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685800" y="609601"/>
            <a:ext cx="7772400" cy="109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it-IT" sz="2800" b="1" dirty="0">
                <a:solidFill>
                  <a:srgbClr val="00B050"/>
                </a:solidFill>
                <a:latin typeface="+mj-lt"/>
              </a:rPr>
              <a:t>CAPACITA’ </a:t>
            </a:r>
            <a:r>
              <a:rPr lang="it-IT" sz="2800" b="1" dirty="0" err="1">
                <a:solidFill>
                  <a:srgbClr val="00B050"/>
                </a:solidFill>
                <a:latin typeface="+mj-lt"/>
              </a:rPr>
              <a:t>DI</a:t>
            </a:r>
            <a:r>
              <a:rPr lang="it-IT" sz="2800" b="1" dirty="0">
                <a:solidFill>
                  <a:srgbClr val="00B050"/>
                </a:solidFill>
                <a:latin typeface="+mj-lt"/>
              </a:rPr>
              <a:t> VITA (OMS)</a:t>
            </a:r>
            <a:br>
              <a:rPr lang="it-IT" sz="2800" b="1" dirty="0">
                <a:solidFill>
                  <a:srgbClr val="00B050"/>
                </a:solidFill>
                <a:latin typeface="+mj-lt"/>
              </a:rPr>
            </a:br>
            <a:r>
              <a:rPr lang="it-IT" sz="2800" b="1" dirty="0">
                <a:solidFill>
                  <a:srgbClr val="00B050"/>
                </a:solidFill>
                <a:latin typeface="+mj-lt"/>
              </a:rPr>
              <a:t>Abilità che tutti abbiamo e che ci aiutano </a:t>
            </a:r>
            <a:endParaRPr lang="it-IT" sz="2800" b="1" dirty="0" smtClean="0">
              <a:solidFill>
                <a:srgbClr val="00B050"/>
              </a:solidFill>
              <a:latin typeface="+mj-lt"/>
            </a:endParaRPr>
          </a:p>
          <a:p>
            <a:pPr algn="ctr"/>
            <a:r>
              <a:rPr lang="it-IT" sz="2800" b="1" dirty="0" smtClean="0">
                <a:solidFill>
                  <a:srgbClr val="00B050"/>
                </a:solidFill>
                <a:latin typeface="+mj-lt"/>
              </a:rPr>
              <a:t>a </a:t>
            </a:r>
            <a:r>
              <a:rPr lang="it-IT" sz="2800" b="1" dirty="0">
                <a:solidFill>
                  <a:srgbClr val="00B050"/>
                </a:solidFill>
                <a:latin typeface="+mj-lt"/>
              </a:rPr>
              <a:t>cambiare per star meglio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889125" y="4994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400"/>
          </a:p>
        </p:txBody>
      </p:sp>
      <p:sp>
        <p:nvSpPr>
          <p:cNvPr id="323589" name="Rectangle 5"/>
          <p:cNvSpPr>
            <a:spLocks noChangeArrowheads="1"/>
          </p:cNvSpPr>
          <p:nvPr/>
        </p:nvSpPr>
        <p:spPr bwMode="auto">
          <a:xfrm>
            <a:off x="685800" y="1981200"/>
            <a:ext cx="7696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it-IT" sz="2000" b="1" dirty="0">
                <a:latin typeface="+mj-lt"/>
              </a:rPr>
              <a:t>Gestione emozioni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it-IT" sz="2000" b="1" dirty="0">
                <a:latin typeface="+mj-lt"/>
              </a:rPr>
              <a:t>Gestione dello stress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it-IT" sz="2000" b="1" dirty="0">
                <a:latin typeface="+mj-lt"/>
              </a:rPr>
              <a:t>Capacità di risolvere problemi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it-IT" sz="2000" b="1" dirty="0">
                <a:latin typeface="+mj-lt"/>
              </a:rPr>
              <a:t>Capacità di prendere decisioni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it-IT" sz="2000" b="1" dirty="0">
                <a:latin typeface="+mj-lt"/>
              </a:rPr>
              <a:t>Pensiero critico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it-IT" sz="2000" b="1" dirty="0">
                <a:latin typeface="+mj-lt"/>
              </a:rPr>
              <a:t>Pensiero creativo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it-IT" sz="2000" b="1" dirty="0">
                <a:latin typeface="+mj-lt"/>
              </a:rPr>
              <a:t>Comunicazione efficace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it-IT" sz="2000" b="1" dirty="0">
                <a:latin typeface="+mj-lt"/>
              </a:rPr>
              <a:t>Capacità di relazioni interpersonali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it-IT" sz="2000" b="1" dirty="0">
                <a:latin typeface="+mj-lt"/>
              </a:rPr>
              <a:t>Autoconsapevolezza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it-IT" sz="2000" b="1" dirty="0">
                <a:latin typeface="+mj-lt"/>
              </a:rPr>
              <a:t>Empatia</a:t>
            </a:r>
          </a:p>
          <a:p>
            <a:pPr marL="342900" indent="-342900">
              <a:spcBef>
                <a:spcPct val="20000"/>
              </a:spcBef>
            </a:pPr>
            <a:endParaRPr lang="it-IT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autoUpdateAnimBg="0"/>
      <p:bldP spid="32358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404664"/>
            <a:ext cx="8136904" cy="5976664"/>
          </a:xfrm>
        </p:spPr>
        <p:txBody>
          <a:bodyPr/>
          <a:lstStyle/>
          <a:p>
            <a:r>
              <a:rPr lang="it-IT" dirty="0" smtClean="0"/>
              <a:t>La comunità ecologica</a:t>
            </a:r>
          </a:p>
          <a:p>
            <a:r>
              <a:rPr lang="it-IT" sz="2400" dirty="0" smtClean="0"/>
              <a:t>Oggi come possiamo immaginare una comunità?</a:t>
            </a:r>
          </a:p>
          <a:p>
            <a:r>
              <a:rPr lang="it-IT" sz="2400" dirty="0" smtClean="0"/>
              <a:t>Quali caratteristiche deve avere?</a:t>
            </a:r>
          </a:p>
          <a:p>
            <a:r>
              <a:rPr lang="it-IT" sz="2400" dirty="0" smtClean="0"/>
              <a:t>Quali sono gli aspetti fondamentali?</a:t>
            </a:r>
          </a:p>
          <a:p>
            <a:r>
              <a:rPr lang="it-IT" sz="2400" dirty="0" smtClean="0"/>
              <a:t>Le relazioni umane, le relazioni tra umani e altre specie, le relazioni tra umani e ambiente..</a:t>
            </a:r>
          </a:p>
          <a:p>
            <a:r>
              <a:rPr lang="it-IT" dirty="0" smtClean="0"/>
              <a:t>Potremmo </a:t>
            </a:r>
            <a:r>
              <a:rPr lang="it-IT" dirty="0" err="1" smtClean="0"/>
              <a:t>dire…</a:t>
            </a:r>
            <a:endParaRPr lang="it-IT" dirty="0" smtClean="0"/>
          </a:p>
          <a:p>
            <a:r>
              <a:rPr lang="it-IT" sz="2400" dirty="0" smtClean="0"/>
              <a:t>economie-ecologia … </a:t>
            </a:r>
          </a:p>
          <a:p>
            <a:r>
              <a:rPr lang="it-IT" sz="2400" dirty="0" smtClean="0"/>
              <a:t>eco- eco</a:t>
            </a:r>
          </a:p>
          <a:p>
            <a:r>
              <a:rPr lang="it-IT" sz="2400" dirty="0" smtClean="0"/>
              <a:t>È il metodo che connette  gli oggetti conflittuali del pensiero riduzionista e ricompone l’assioma</a:t>
            </a:r>
          </a:p>
          <a:p>
            <a:r>
              <a:rPr lang="it-IT" sz="2400" dirty="0" err="1" smtClean="0"/>
              <a:t>diritti-economia-ambiente-salute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08912" cy="6048672"/>
          </a:xfrm>
        </p:spPr>
        <p:txBody>
          <a:bodyPr/>
          <a:lstStyle/>
          <a:p>
            <a:r>
              <a:rPr lang="it-IT" dirty="0" smtClean="0"/>
              <a:t>Quando saltano gli equilibri </a:t>
            </a:r>
            <a:r>
              <a:rPr lang="it-IT" dirty="0" smtClean="0"/>
              <a:t>                        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  la </a:t>
            </a:r>
            <a:r>
              <a:rPr lang="it-IT" dirty="0" smtClean="0"/>
              <a:t>comunità ecologica </a:t>
            </a:r>
          </a:p>
          <a:p>
            <a:r>
              <a:rPr lang="it-IT" dirty="0"/>
              <a:t>v</a:t>
            </a:r>
            <a:r>
              <a:rPr lang="it-IT" dirty="0" smtClean="0"/>
              <a:t>a in sofferenza </a:t>
            </a:r>
          </a:p>
          <a:p>
            <a:endParaRPr lang="it-IT" dirty="0" smtClean="0"/>
          </a:p>
          <a:p>
            <a:r>
              <a:rPr lang="it-IT" dirty="0" smtClean="0"/>
              <a:t>Una sofferenza che</a:t>
            </a:r>
            <a:r>
              <a:rPr lang="it-IT" dirty="0" smtClean="0"/>
              <a:t> si </a:t>
            </a:r>
            <a:r>
              <a:rPr lang="it-IT" dirty="0" smtClean="0"/>
              <a:t>manifesta in varie dimensioni</a:t>
            </a:r>
          </a:p>
          <a:p>
            <a:endParaRPr lang="it-IT" dirty="0"/>
          </a:p>
          <a:p>
            <a:r>
              <a:rPr lang="it-IT" dirty="0" smtClean="0"/>
              <a:t>La multidimensionalità della sofferenza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280920" cy="6048672"/>
          </a:xfrm>
        </p:spPr>
        <p:txBody>
          <a:bodyPr/>
          <a:lstStyle/>
          <a:p>
            <a:r>
              <a:rPr lang="it-IT" dirty="0" smtClean="0"/>
              <a:t>L’approccio ecologico sociale alla multidimensionalità della sofferenza e della vita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Ideato dal Prof. </a:t>
            </a:r>
            <a:r>
              <a:rPr lang="it-IT" sz="2400" dirty="0" err="1" smtClean="0"/>
              <a:t>Hudolin</a:t>
            </a:r>
            <a:r>
              <a:rPr lang="it-IT" sz="2400" dirty="0" smtClean="0"/>
              <a:t>, sperimentato efficacemente nell’affrontare  le sofferenze legate al consumo di alcol può essere applicato a tutti i comportamenti umani che possono mettere in crisi il benessere (star bene) delle persone, delle famiglie, della comunità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218</TotalTime>
  <Words>629</Words>
  <Application>Microsoft Office PowerPoint</Application>
  <PresentationFormat>Presentazione su schermo (4:3)</PresentationFormat>
  <Paragraphs>87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Equinozio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20</cp:revision>
  <dcterms:created xsi:type="dcterms:W3CDTF">2022-05-12T19:21:43Z</dcterms:created>
  <dcterms:modified xsi:type="dcterms:W3CDTF">2022-05-15T10:29:06Z</dcterms:modified>
</cp:coreProperties>
</file>