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9" r:id="rId6"/>
    <p:sldId id="260" r:id="rId7"/>
    <p:sldId id="263" r:id="rId8"/>
    <p:sldId id="258" r:id="rId9"/>
    <p:sldId id="272" r:id="rId10"/>
    <p:sldId id="265" r:id="rId11"/>
    <p:sldId id="274" r:id="rId12"/>
    <p:sldId id="273" r:id="rId13"/>
    <p:sldId id="269" r:id="rId14"/>
    <p:sldId id="268" r:id="rId15"/>
    <p:sldId id="276" r:id="rId16"/>
    <p:sldId id="271" r:id="rId17"/>
    <p:sldId id="264"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elio Gani" initials="AG" lastIdx="1" clrIdx="0">
    <p:extLst>
      <p:ext uri="{19B8F6BF-5375-455C-9EA6-DF929625EA0E}">
        <p15:presenceInfo xmlns:p15="http://schemas.microsoft.com/office/powerpoint/2012/main" userId="500d2496dd16e6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19T17:49:22.013" idx="1">
    <p:pos x="7575" y="797"/>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E7F168-FC46-42E8-AE81-96149C15BDA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8DB630D-9238-40AA-80A9-9AA8C446B1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B640F4A-33AC-48AF-B080-78716454F0B4}"/>
              </a:ext>
            </a:extLst>
          </p:cNvPr>
          <p:cNvSpPr>
            <a:spLocks noGrp="1"/>
          </p:cNvSpPr>
          <p:nvPr>
            <p:ph type="dt" sz="half" idx="10"/>
          </p:nvPr>
        </p:nvSpPr>
        <p:spPr/>
        <p:txBody>
          <a:bodyPr/>
          <a:lstStyle/>
          <a:p>
            <a:fld id="{617F42A4-DFD3-49CC-831C-71F3F1FD8D99}" type="datetimeFigureOut">
              <a:rPr lang="it-IT" smtClean="0"/>
              <a:t>31/01/2021</a:t>
            </a:fld>
            <a:endParaRPr lang="it-IT"/>
          </a:p>
        </p:txBody>
      </p:sp>
      <p:sp>
        <p:nvSpPr>
          <p:cNvPr id="5" name="Segnaposto piè di pagina 4">
            <a:extLst>
              <a:ext uri="{FF2B5EF4-FFF2-40B4-BE49-F238E27FC236}">
                <a16:creationId xmlns:a16="http://schemas.microsoft.com/office/drawing/2014/main" id="{CFB38EB3-B060-4325-89BE-C5FD67737B8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B98847-B90B-42EA-B7C3-A12DF5EBC371}"/>
              </a:ext>
            </a:extLst>
          </p:cNvPr>
          <p:cNvSpPr>
            <a:spLocks noGrp="1"/>
          </p:cNvSpPr>
          <p:nvPr>
            <p:ph type="sldNum" sz="quarter" idx="12"/>
          </p:nvPr>
        </p:nvSpPr>
        <p:spPr/>
        <p:txBody>
          <a:bodyPr/>
          <a:lstStyle/>
          <a:p>
            <a:fld id="{46ED640A-B9CA-4A9D-9D99-D04267382D9E}" type="slidenum">
              <a:rPr lang="it-IT" smtClean="0"/>
              <a:t>‹N›</a:t>
            </a:fld>
            <a:endParaRPr lang="it-IT"/>
          </a:p>
        </p:txBody>
      </p:sp>
    </p:spTree>
    <p:extLst>
      <p:ext uri="{BB962C8B-B14F-4D97-AF65-F5344CB8AC3E}">
        <p14:creationId xmlns:p14="http://schemas.microsoft.com/office/powerpoint/2010/main" val="106867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598338-6A2D-43EA-A8DA-790221A3979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E0F9031-DC5C-4E9E-B8D1-12178FA0B7A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9CA3EC-49B7-490B-A35F-517B2C12B8FA}"/>
              </a:ext>
            </a:extLst>
          </p:cNvPr>
          <p:cNvSpPr>
            <a:spLocks noGrp="1"/>
          </p:cNvSpPr>
          <p:nvPr>
            <p:ph type="dt" sz="half" idx="10"/>
          </p:nvPr>
        </p:nvSpPr>
        <p:spPr/>
        <p:txBody>
          <a:bodyPr/>
          <a:lstStyle/>
          <a:p>
            <a:fld id="{617F42A4-DFD3-49CC-831C-71F3F1FD8D99}" type="datetimeFigureOut">
              <a:rPr lang="it-IT" smtClean="0"/>
              <a:t>31/01/2021</a:t>
            </a:fld>
            <a:endParaRPr lang="it-IT"/>
          </a:p>
        </p:txBody>
      </p:sp>
      <p:sp>
        <p:nvSpPr>
          <p:cNvPr id="5" name="Segnaposto piè di pagina 4">
            <a:extLst>
              <a:ext uri="{FF2B5EF4-FFF2-40B4-BE49-F238E27FC236}">
                <a16:creationId xmlns:a16="http://schemas.microsoft.com/office/drawing/2014/main" id="{7CCA1A6C-27EB-41D5-B44B-28927DC404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B8D0A3-5A35-4F8D-8A60-B9EDCFDEEFEF}"/>
              </a:ext>
            </a:extLst>
          </p:cNvPr>
          <p:cNvSpPr>
            <a:spLocks noGrp="1"/>
          </p:cNvSpPr>
          <p:nvPr>
            <p:ph type="sldNum" sz="quarter" idx="12"/>
          </p:nvPr>
        </p:nvSpPr>
        <p:spPr/>
        <p:txBody>
          <a:bodyPr/>
          <a:lstStyle/>
          <a:p>
            <a:fld id="{46ED640A-B9CA-4A9D-9D99-D04267382D9E}" type="slidenum">
              <a:rPr lang="it-IT" smtClean="0"/>
              <a:t>‹N›</a:t>
            </a:fld>
            <a:endParaRPr lang="it-IT"/>
          </a:p>
        </p:txBody>
      </p:sp>
    </p:spTree>
    <p:extLst>
      <p:ext uri="{BB962C8B-B14F-4D97-AF65-F5344CB8AC3E}">
        <p14:creationId xmlns:p14="http://schemas.microsoft.com/office/powerpoint/2010/main" val="143831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966AAEF-4306-4214-85A8-C63B9AF08B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73E46B1-76E8-4694-B761-BE6937BA64E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C68A700-50FB-48EB-B8A8-436794C090FA}"/>
              </a:ext>
            </a:extLst>
          </p:cNvPr>
          <p:cNvSpPr>
            <a:spLocks noGrp="1"/>
          </p:cNvSpPr>
          <p:nvPr>
            <p:ph type="dt" sz="half" idx="10"/>
          </p:nvPr>
        </p:nvSpPr>
        <p:spPr/>
        <p:txBody>
          <a:bodyPr/>
          <a:lstStyle/>
          <a:p>
            <a:fld id="{617F42A4-DFD3-49CC-831C-71F3F1FD8D99}" type="datetimeFigureOut">
              <a:rPr lang="it-IT" smtClean="0"/>
              <a:t>31/01/2021</a:t>
            </a:fld>
            <a:endParaRPr lang="it-IT"/>
          </a:p>
        </p:txBody>
      </p:sp>
      <p:sp>
        <p:nvSpPr>
          <p:cNvPr id="5" name="Segnaposto piè di pagina 4">
            <a:extLst>
              <a:ext uri="{FF2B5EF4-FFF2-40B4-BE49-F238E27FC236}">
                <a16:creationId xmlns:a16="http://schemas.microsoft.com/office/drawing/2014/main" id="{E3278929-A0FA-4BC6-9A91-B1D9B6E7E4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36A11A-3048-4D2C-8112-EA2323E586DC}"/>
              </a:ext>
            </a:extLst>
          </p:cNvPr>
          <p:cNvSpPr>
            <a:spLocks noGrp="1"/>
          </p:cNvSpPr>
          <p:nvPr>
            <p:ph type="sldNum" sz="quarter" idx="12"/>
          </p:nvPr>
        </p:nvSpPr>
        <p:spPr/>
        <p:txBody>
          <a:bodyPr/>
          <a:lstStyle/>
          <a:p>
            <a:fld id="{46ED640A-B9CA-4A9D-9D99-D04267382D9E}" type="slidenum">
              <a:rPr lang="it-IT" smtClean="0"/>
              <a:t>‹N›</a:t>
            </a:fld>
            <a:endParaRPr lang="it-IT"/>
          </a:p>
        </p:txBody>
      </p:sp>
    </p:spTree>
    <p:extLst>
      <p:ext uri="{BB962C8B-B14F-4D97-AF65-F5344CB8AC3E}">
        <p14:creationId xmlns:p14="http://schemas.microsoft.com/office/powerpoint/2010/main" val="109835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BF74E7-097B-48BC-B3C8-6E4D5F4E9A5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DAB3ACC-55EB-4E96-A704-59D4F3E2230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7571ED-EBF4-42E3-B304-D64B288B3BEA}"/>
              </a:ext>
            </a:extLst>
          </p:cNvPr>
          <p:cNvSpPr>
            <a:spLocks noGrp="1"/>
          </p:cNvSpPr>
          <p:nvPr>
            <p:ph type="dt" sz="half" idx="10"/>
          </p:nvPr>
        </p:nvSpPr>
        <p:spPr/>
        <p:txBody>
          <a:bodyPr/>
          <a:lstStyle/>
          <a:p>
            <a:fld id="{617F42A4-DFD3-49CC-831C-71F3F1FD8D99}" type="datetimeFigureOut">
              <a:rPr lang="it-IT" smtClean="0"/>
              <a:t>31/01/2021</a:t>
            </a:fld>
            <a:endParaRPr lang="it-IT"/>
          </a:p>
        </p:txBody>
      </p:sp>
      <p:sp>
        <p:nvSpPr>
          <p:cNvPr id="5" name="Segnaposto piè di pagina 4">
            <a:extLst>
              <a:ext uri="{FF2B5EF4-FFF2-40B4-BE49-F238E27FC236}">
                <a16:creationId xmlns:a16="http://schemas.microsoft.com/office/drawing/2014/main" id="{6DA9D035-CF96-464F-BD30-2B1E68FC149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CFC865-F3C6-4403-AF40-871E8A8AE3EC}"/>
              </a:ext>
            </a:extLst>
          </p:cNvPr>
          <p:cNvSpPr>
            <a:spLocks noGrp="1"/>
          </p:cNvSpPr>
          <p:nvPr>
            <p:ph type="sldNum" sz="quarter" idx="12"/>
          </p:nvPr>
        </p:nvSpPr>
        <p:spPr/>
        <p:txBody>
          <a:bodyPr/>
          <a:lstStyle/>
          <a:p>
            <a:fld id="{46ED640A-B9CA-4A9D-9D99-D04267382D9E}" type="slidenum">
              <a:rPr lang="it-IT" smtClean="0"/>
              <a:t>‹N›</a:t>
            </a:fld>
            <a:endParaRPr lang="it-IT"/>
          </a:p>
        </p:txBody>
      </p:sp>
    </p:spTree>
    <p:extLst>
      <p:ext uri="{BB962C8B-B14F-4D97-AF65-F5344CB8AC3E}">
        <p14:creationId xmlns:p14="http://schemas.microsoft.com/office/powerpoint/2010/main" val="137949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C9783F-CB70-460F-8552-BC54A0D54AF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B5C4B13-9A6F-48A8-88D8-DCD9F14EB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D9E5DBB-4958-4D6E-900A-CBB4A0875087}"/>
              </a:ext>
            </a:extLst>
          </p:cNvPr>
          <p:cNvSpPr>
            <a:spLocks noGrp="1"/>
          </p:cNvSpPr>
          <p:nvPr>
            <p:ph type="dt" sz="half" idx="10"/>
          </p:nvPr>
        </p:nvSpPr>
        <p:spPr/>
        <p:txBody>
          <a:bodyPr/>
          <a:lstStyle/>
          <a:p>
            <a:fld id="{617F42A4-DFD3-49CC-831C-71F3F1FD8D99}" type="datetimeFigureOut">
              <a:rPr lang="it-IT" smtClean="0"/>
              <a:t>31/01/2021</a:t>
            </a:fld>
            <a:endParaRPr lang="it-IT"/>
          </a:p>
        </p:txBody>
      </p:sp>
      <p:sp>
        <p:nvSpPr>
          <p:cNvPr id="5" name="Segnaposto piè di pagina 4">
            <a:extLst>
              <a:ext uri="{FF2B5EF4-FFF2-40B4-BE49-F238E27FC236}">
                <a16:creationId xmlns:a16="http://schemas.microsoft.com/office/drawing/2014/main" id="{AE585B40-35C0-4D33-B699-72E77AEECE6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B4CC37C-95C8-48BB-B32D-30A3B956522F}"/>
              </a:ext>
            </a:extLst>
          </p:cNvPr>
          <p:cNvSpPr>
            <a:spLocks noGrp="1"/>
          </p:cNvSpPr>
          <p:nvPr>
            <p:ph type="sldNum" sz="quarter" idx="12"/>
          </p:nvPr>
        </p:nvSpPr>
        <p:spPr/>
        <p:txBody>
          <a:bodyPr/>
          <a:lstStyle/>
          <a:p>
            <a:fld id="{46ED640A-B9CA-4A9D-9D99-D04267382D9E}" type="slidenum">
              <a:rPr lang="it-IT" smtClean="0"/>
              <a:t>‹N›</a:t>
            </a:fld>
            <a:endParaRPr lang="it-IT"/>
          </a:p>
        </p:txBody>
      </p:sp>
    </p:spTree>
    <p:extLst>
      <p:ext uri="{BB962C8B-B14F-4D97-AF65-F5344CB8AC3E}">
        <p14:creationId xmlns:p14="http://schemas.microsoft.com/office/powerpoint/2010/main" val="228761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A47967-BC1B-4D71-8A17-05C62D3589C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0D34D9-3E65-4A35-9339-4C586434930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F82C000-D728-4CBA-A5FD-85A1CC4B3D9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1A5FC89-CC83-4B9A-9A3A-F6311EA08527}"/>
              </a:ext>
            </a:extLst>
          </p:cNvPr>
          <p:cNvSpPr>
            <a:spLocks noGrp="1"/>
          </p:cNvSpPr>
          <p:nvPr>
            <p:ph type="dt" sz="half" idx="10"/>
          </p:nvPr>
        </p:nvSpPr>
        <p:spPr/>
        <p:txBody>
          <a:bodyPr/>
          <a:lstStyle/>
          <a:p>
            <a:fld id="{617F42A4-DFD3-49CC-831C-71F3F1FD8D99}" type="datetimeFigureOut">
              <a:rPr lang="it-IT" smtClean="0"/>
              <a:t>31/01/2021</a:t>
            </a:fld>
            <a:endParaRPr lang="it-IT"/>
          </a:p>
        </p:txBody>
      </p:sp>
      <p:sp>
        <p:nvSpPr>
          <p:cNvPr id="6" name="Segnaposto piè di pagina 5">
            <a:extLst>
              <a:ext uri="{FF2B5EF4-FFF2-40B4-BE49-F238E27FC236}">
                <a16:creationId xmlns:a16="http://schemas.microsoft.com/office/drawing/2014/main" id="{02C5C184-5EB7-4C77-AE94-58F7F0FD103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56097F4-62F8-4ABF-89AC-B2F505E9A347}"/>
              </a:ext>
            </a:extLst>
          </p:cNvPr>
          <p:cNvSpPr>
            <a:spLocks noGrp="1"/>
          </p:cNvSpPr>
          <p:nvPr>
            <p:ph type="sldNum" sz="quarter" idx="12"/>
          </p:nvPr>
        </p:nvSpPr>
        <p:spPr/>
        <p:txBody>
          <a:bodyPr/>
          <a:lstStyle/>
          <a:p>
            <a:fld id="{46ED640A-B9CA-4A9D-9D99-D04267382D9E}" type="slidenum">
              <a:rPr lang="it-IT" smtClean="0"/>
              <a:t>‹N›</a:t>
            </a:fld>
            <a:endParaRPr lang="it-IT"/>
          </a:p>
        </p:txBody>
      </p:sp>
    </p:spTree>
    <p:extLst>
      <p:ext uri="{BB962C8B-B14F-4D97-AF65-F5344CB8AC3E}">
        <p14:creationId xmlns:p14="http://schemas.microsoft.com/office/powerpoint/2010/main" val="218496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1A2F0C-2AE2-4E92-9F9D-2A16BE17EA8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94AF6C1-01E1-414D-85F9-6C8B4055A9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ED9B16A-EACF-4135-A9F1-32F8D4EC29A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2BAC9EE-DDCD-41FF-921C-FC33D61BF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21B6783-27D0-49B4-81F9-2B341EAD148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3DD5258-2343-4209-81F5-4DC3888A9FC2}"/>
              </a:ext>
            </a:extLst>
          </p:cNvPr>
          <p:cNvSpPr>
            <a:spLocks noGrp="1"/>
          </p:cNvSpPr>
          <p:nvPr>
            <p:ph type="dt" sz="half" idx="10"/>
          </p:nvPr>
        </p:nvSpPr>
        <p:spPr/>
        <p:txBody>
          <a:bodyPr/>
          <a:lstStyle/>
          <a:p>
            <a:fld id="{617F42A4-DFD3-49CC-831C-71F3F1FD8D99}" type="datetimeFigureOut">
              <a:rPr lang="it-IT" smtClean="0"/>
              <a:t>31/01/2021</a:t>
            </a:fld>
            <a:endParaRPr lang="it-IT"/>
          </a:p>
        </p:txBody>
      </p:sp>
      <p:sp>
        <p:nvSpPr>
          <p:cNvPr id="8" name="Segnaposto piè di pagina 7">
            <a:extLst>
              <a:ext uri="{FF2B5EF4-FFF2-40B4-BE49-F238E27FC236}">
                <a16:creationId xmlns:a16="http://schemas.microsoft.com/office/drawing/2014/main" id="{2760313A-0904-445C-A0E5-1982E372E02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258C35D-BCC9-4242-BD9C-5FFFBD050297}"/>
              </a:ext>
            </a:extLst>
          </p:cNvPr>
          <p:cNvSpPr>
            <a:spLocks noGrp="1"/>
          </p:cNvSpPr>
          <p:nvPr>
            <p:ph type="sldNum" sz="quarter" idx="12"/>
          </p:nvPr>
        </p:nvSpPr>
        <p:spPr/>
        <p:txBody>
          <a:bodyPr/>
          <a:lstStyle/>
          <a:p>
            <a:fld id="{46ED640A-B9CA-4A9D-9D99-D04267382D9E}" type="slidenum">
              <a:rPr lang="it-IT" smtClean="0"/>
              <a:t>‹N›</a:t>
            </a:fld>
            <a:endParaRPr lang="it-IT"/>
          </a:p>
        </p:txBody>
      </p:sp>
    </p:spTree>
    <p:extLst>
      <p:ext uri="{BB962C8B-B14F-4D97-AF65-F5344CB8AC3E}">
        <p14:creationId xmlns:p14="http://schemas.microsoft.com/office/powerpoint/2010/main" val="21226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18B50-422F-4271-A8B7-4DEB0F1DBF8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F9BDF24-E8C4-4795-AB0C-DF4578E8C753}"/>
              </a:ext>
            </a:extLst>
          </p:cNvPr>
          <p:cNvSpPr>
            <a:spLocks noGrp="1"/>
          </p:cNvSpPr>
          <p:nvPr>
            <p:ph type="dt" sz="half" idx="10"/>
          </p:nvPr>
        </p:nvSpPr>
        <p:spPr/>
        <p:txBody>
          <a:bodyPr/>
          <a:lstStyle/>
          <a:p>
            <a:fld id="{617F42A4-DFD3-49CC-831C-71F3F1FD8D99}" type="datetimeFigureOut">
              <a:rPr lang="it-IT" smtClean="0"/>
              <a:t>31/01/2021</a:t>
            </a:fld>
            <a:endParaRPr lang="it-IT"/>
          </a:p>
        </p:txBody>
      </p:sp>
      <p:sp>
        <p:nvSpPr>
          <p:cNvPr id="4" name="Segnaposto piè di pagina 3">
            <a:extLst>
              <a:ext uri="{FF2B5EF4-FFF2-40B4-BE49-F238E27FC236}">
                <a16:creationId xmlns:a16="http://schemas.microsoft.com/office/drawing/2014/main" id="{89409931-98D3-4C7C-A092-93E9635E2C7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613E87B-D0B3-4A61-86BF-C2B660FC344F}"/>
              </a:ext>
            </a:extLst>
          </p:cNvPr>
          <p:cNvSpPr>
            <a:spLocks noGrp="1"/>
          </p:cNvSpPr>
          <p:nvPr>
            <p:ph type="sldNum" sz="quarter" idx="12"/>
          </p:nvPr>
        </p:nvSpPr>
        <p:spPr/>
        <p:txBody>
          <a:bodyPr/>
          <a:lstStyle/>
          <a:p>
            <a:fld id="{46ED640A-B9CA-4A9D-9D99-D04267382D9E}" type="slidenum">
              <a:rPr lang="it-IT" smtClean="0"/>
              <a:t>‹N›</a:t>
            </a:fld>
            <a:endParaRPr lang="it-IT"/>
          </a:p>
        </p:txBody>
      </p:sp>
    </p:spTree>
    <p:extLst>
      <p:ext uri="{BB962C8B-B14F-4D97-AF65-F5344CB8AC3E}">
        <p14:creationId xmlns:p14="http://schemas.microsoft.com/office/powerpoint/2010/main" val="309599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AE056F4-146A-4240-A076-5B84AF8D7E58}"/>
              </a:ext>
            </a:extLst>
          </p:cNvPr>
          <p:cNvSpPr>
            <a:spLocks noGrp="1"/>
          </p:cNvSpPr>
          <p:nvPr>
            <p:ph type="dt" sz="half" idx="10"/>
          </p:nvPr>
        </p:nvSpPr>
        <p:spPr/>
        <p:txBody>
          <a:bodyPr/>
          <a:lstStyle/>
          <a:p>
            <a:fld id="{617F42A4-DFD3-49CC-831C-71F3F1FD8D99}" type="datetimeFigureOut">
              <a:rPr lang="it-IT" smtClean="0"/>
              <a:t>31/01/2021</a:t>
            </a:fld>
            <a:endParaRPr lang="it-IT"/>
          </a:p>
        </p:txBody>
      </p:sp>
      <p:sp>
        <p:nvSpPr>
          <p:cNvPr id="3" name="Segnaposto piè di pagina 2">
            <a:extLst>
              <a:ext uri="{FF2B5EF4-FFF2-40B4-BE49-F238E27FC236}">
                <a16:creationId xmlns:a16="http://schemas.microsoft.com/office/drawing/2014/main" id="{11954B6D-BD22-4F0A-8C6F-B706624E145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EBB5D7F-1E0F-4028-8F31-A29F39964E0E}"/>
              </a:ext>
            </a:extLst>
          </p:cNvPr>
          <p:cNvSpPr>
            <a:spLocks noGrp="1"/>
          </p:cNvSpPr>
          <p:nvPr>
            <p:ph type="sldNum" sz="quarter" idx="12"/>
          </p:nvPr>
        </p:nvSpPr>
        <p:spPr/>
        <p:txBody>
          <a:bodyPr/>
          <a:lstStyle/>
          <a:p>
            <a:fld id="{46ED640A-B9CA-4A9D-9D99-D04267382D9E}" type="slidenum">
              <a:rPr lang="it-IT" smtClean="0"/>
              <a:t>‹N›</a:t>
            </a:fld>
            <a:endParaRPr lang="it-IT"/>
          </a:p>
        </p:txBody>
      </p:sp>
    </p:spTree>
    <p:extLst>
      <p:ext uri="{BB962C8B-B14F-4D97-AF65-F5344CB8AC3E}">
        <p14:creationId xmlns:p14="http://schemas.microsoft.com/office/powerpoint/2010/main" val="172196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88E11F-9ED4-4EE0-B998-1640B17B9AC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CA2094-6478-4F15-9925-F987E31A8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2491310-8846-49D0-93DE-6327F5850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A6DBD10-B9FF-4125-AC4A-B5A56C163B17}"/>
              </a:ext>
            </a:extLst>
          </p:cNvPr>
          <p:cNvSpPr>
            <a:spLocks noGrp="1"/>
          </p:cNvSpPr>
          <p:nvPr>
            <p:ph type="dt" sz="half" idx="10"/>
          </p:nvPr>
        </p:nvSpPr>
        <p:spPr/>
        <p:txBody>
          <a:bodyPr/>
          <a:lstStyle/>
          <a:p>
            <a:fld id="{617F42A4-DFD3-49CC-831C-71F3F1FD8D99}" type="datetimeFigureOut">
              <a:rPr lang="it-IT" smtClean="0"/>
              <a:t>31/01/2021</a:t>
            </a:fld>
            <a:endParaRPr lang="it-IT"/>
          </a:p>
        </p:txBody>
      </p:sp>
      <p:sp>
        <p:nvSpPr>
          <p:cNvPr id="6" name="Segnaposto piè di pagina 5">
            <a:extLst>
              <a:ext uri="{FF2B5EF4-FFF2-40B4-BE49-F238E27FC236}">
                <a16:creationId xmlns:a16="http://schemas.microsoft.com/office/drawing/2014/main" id="{7128B787-484D-4817-9C45-0D71EA49FB1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BE1121F-49D8-4597-BED4-BE0BDBCC22D6}"/>
              </a:ext>
            </a:extLst>
          </p:cNvPr>
          <p:cNvSpPr>
            <a:spLocks noGrp="1"/>
          </p:cNvSpPr>
          <p:nvPr>
            <p:ph type="sldNum" sz="quarter" idx="12"/>
          </p:nvPr>
        </p:nvSpPr>
        <p:spPr/>
        <p:txBody>
          <a:bodyPr/>
          <a:lstStyle/>
          <a:p>
            <a:fld id="{46ED640A-B9CA-4A9D-9D99-D04267382D9E}" type="slidenum">
              <a:rPr lang="it-IT" smtClean="0"/>
              <a:t>‹N›</a:t>
            </a:fld>
            <a:endParaRPr lang="it-IT"/>
          </a:p>
        </p:txBody>
      </p:sp>
    </p:spTree>
    <p:extLst>
      <p:ext uri="{BB962C8B-B14F-4D97-AF65-F5344CB8AC3E}">
        <p14:creationId xmlns:p14="http://schemas.microsoft.com/office/powerpoint/2010/main" val="79031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8F8F8E-610A-4947-ADA3-9E17868460A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028D224-9D58-4A03-A72E-5425694A6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6FF897E-C403-4E8D-980B-1D6E6A09A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406631-8A20-4D2C-8271-16A8CF0BA664}"/>
              </a:ext>
            </a:extLst>
          </p:cNvPr>
          <p:cNvSpPr>
            <a:spLocks noGrp="1"/>
          </p:cNvSpPr>
          <p:nvPr>
            <p:ph type="dt" sz="half" idx="10"/>
          </p:nvPr>
        </p:nvSpPr>
        <p:spPr/>
        <p:txBody>
          <a:bodyPr/>
          <a:lstStyle/>
          <a:p>
            <a:fld id="{617F42A4-DFD3-49CC-831C-71F3F1FD8D99}" type="datetimeFigureOut">
              <a:rPr lang="it-IT" smtClean="0"/>
              <a:t>31/01/2021</a:t>
            </a:fld>
            <a:endParaRPr lang="it-IT"/>
          </a:p>
        </p:txBody>
      </p:sp>
      <p:sp>
        <p:nvSpPr>
          <p:cNvPr id="6" name="Segnaposto piè di pagina 5">
            <a:extLst>
              <a:ext uri="{FF2B5EF4-FFF2-40B4-BE49-F238E27FC236}">
                <a16:creationId xmlns:a16="http://schemas.microsoft.com/office/drawing/2014/main" id="{F8EF951E-CC26-4A37-9555-54E156D2FD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C79679B-B654-4223-878E-6ACD4AD72557}"/>
              </a:ext>
            </a:extLst>
          </p:cNvPr>
          <p:cNvSpPr>
            <a:spLocks noGrp="1"/>
          </p:cNvSpPr>
          <p:nvPr>
            <p:ph type="sldNum" sz="quarter" idx="12"/>
          </p:nvPr>
        </p:nvSpPr>
        <p:spPr/>
        <p:txBody>
          <a:bodyPr/>
          <a:lstStyle/>
          <a:p>
            <a:fld id="{46ED640A-B9CA-4A9D-9D99-D04267382D9E}" type="slidenum">
              <a:rPr lang="it-IT" smtClean="0"/>
              <a:t>‹N›</a:t>
            </a:fld>
            <a:endParaRPr lang="it-IT"/>
          </a:p>
        </p:txBody>
      </p:sp>
    </p:spTree>
    <p:extLst>
      <p:ext uri="{BB962C8B-B14F-4D97-AF65-F5344CB8AC3E}">
        <p14:creationId xmlns:p14="http://schemas.microsoft.com/office/powerpoint/2010/main" val="393243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BA18545-9F2D-4965-BF1B-645037A05F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AF9C436-A665-4A12-8D7B-903172E5E5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08C3D-1380-4F8D-A215-1F9CF734A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F42A4-DFD3-49CC-831C-71F3F1FD8D99}" type="datetimeFigureOut">
              <a:rPr lang="it-IT" smtClean="0"/>
              <a:t>31/01/2021</a:t>
            </a:fld>
            <a:endParaRPr lang="it-IT"/>
          </a:p>
        </p:txBody>
      </p:sp>
      <p:sp>
        <p:nvSpPr>
          <p:cNvPr id="5" name="Segnaposto piè di pagina 4">
            <a:extLst>
              <a:ext uri="{FF2B5EF4-FFF2-40B4-BE49-F238E27FC236}">
                <a16:creationId xmlns:a16="http://schemas.microsoft.com/office/drawing/2014/main" id="{F3E14256-31F7-4746-80DB-F4745C262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E33D8CF-35E3-4837-916E-E0A8CBF1E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D640A-B9CA-4A9D-9D99-D04267382D9E}" type="slidenum">
              <a:rPr lang="it-IT" smtClean="0"/>
              <a:t>‹N›</a:t>
            </a:fld>
            <a:endParaRPr lang="it-IT"/>
          </a:p>
        </p:txBody>
      </p:sp>
    </p:spTree>
    <p:extLst>
      <p:ext uri="{BB962C8B-B14F-4D97-AF65-F5344CB8AC3E}">
        <p14:creationId xmlns:p14="http://schemas.microsoft.com/office/powerpoint/2010/main" val="150507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5444A53-8FD4-4CF1-B1FA-559B345170D7}"/>
              </a:ext>
            </a:extLst>
          </p:cNvPr>
          <p:cNvSpPr txBox="1"/>
          <p:nvPr/>
        </p:nvSpPr>
        <p:spPr>
          <a:xfrm>
            <a:off x="2505206" y="278196"/>
            <a:ext cx="9331194" cy="1938992"/>
          </a:xfrm>
          <a:prstGeom prst="rect">
            <a:avLst/>
          </a:prstGeom>
          <a:noFill/>
        </p:spPr>
        <p:txBody>
          <a:bodyPr wrap="square" rtlCol="0">
            <a:spAutoFit/>
          </a:bodyPr>
          <a:lstStyle/>
          <a:p>
            <a:r>
              <a:rPr lang="it-IT" sz="6000" dirty="0">
                <a:solidFill>
                  <a:srgbClr val="002060"/>
                </a:solidFill>
                <a:latin typeface="Algerian" panose="04020705040A02060702" pitchFamily="82" charset="0"/>
              </a:rPr>
              <a:t>Situazione creata dal Covid, in relazione</a:t>
            </a:r>
          </a:p>
        </p:txBody>
      </p:sp>
      <p:pic>
        <p:nvPicPr>
          <p:cNvPr id="2" name="Immagine 1">
            <a:extLst>
              <a:ext uri="{FF2B5EF4-FFF2-40B4-BE49-F238E27FC236}">
                <a16:creationId xmlns:a16="http://schemas.microsoft.com/office/drawing/2014/main" id="{C9F397EC-35F0-46B6-BE1A-8733103A4641}"/>
              </a:ext>
            </a:extLst>
          </p:cNvPr>
          <p:cNvPicPr>
            <a:picLocks noChangeAspect="1"/>
          </p:cNvPicPr>
          <p:nvPr/>
        </p:nvPicPr>
        <p:blipFill rotWithShape="1">
          <a:blip r:embed="rId2"/>
          <a:srcRect l="21214" t="6828" r="19649" b="8110"/>
          <a:stretch/>
        </p:blipFill>
        <p:spPr>
          <a:xfrm>
            <a:off x="355601" y="278197"/>
            <a:ext cx="2249813" cy="2161872"/>
          </a:xfrm>
          <a:prstGeom prst="ellipse">
            <a:avLst/>
          </a:prstGeom>
          <a:ln>
            <a:noFill/>
          </a:ln>
          <a:effectLst>
            <a:softEdge rad="112500"/>
          </a:effectLst>
        </p:spPr>
      </p:pic>
      <p:pic>
        <p:nvPicPr>
          <p:cNvPr id="3" name="Immagine 2">
            <a:extLst>
              <a:ext uri="{FF2B5EF4-FFF2-40B4-BE49-F238E27FC236}">
                <a16:creationId xmlns:a16="http://schemas.microsoft.com/office/drawing/2014/main" id="{211ECA99-756D-4936-8A34-687CD48F2EAF}"/>
              </a:ext>
            </a:extLst>
          </p:cNvPr>
          <p:cNvPicPr>
            <a:picLocks noChangeAspect="1"/>
          </p:cNvPicPr>
          <p:nvPr/>
        </p:nvPicPr>
        <p:blipFill rotWithShape="1">
          <a:blip r:embed="rId3"/>
          <a:srcRect l="5876" t="24700" r="37068"/>
          <a:stretch/>
        </p:blipFill>
        <p:spPr>
          <a:xfrm>
            <a:off x="1089764" y="4622466"/>
            <a:ext cx="2831955" cy="1962170"/>
          </a:xfrm>
          <a:prstGeom prst="rect">
            <a:avLst/>
          </a:prstGeom>
        </p:spPr>
      </p:pic>
      <p:pic>
        <p:nvPicPr>
          <p:cNvPr id="5" name="Immagine 4">
            <a:extLst>
              <a:ext uri="{FF2B5EF4-FFF2-40B4-BE49-F238E27FC236}">
                <a16:creationId xmlns:a16="http://schemas.microsoft.com/office/drawing/2014/main" id="{DCFFA023-3C3A-4482-AA1B-24C30F7F09EC}"/>
              </a:ext>
            </a:extLst>
          </p:cNvPr>
          <p:cNvPicPr>
            <a:picLocks noChangeAspect="1"/>
          </p:cNvPicPr>
          <p:nvPr/>
        </p:nvPicPr>
        <p:blipFill>
          <a:blip r:embed="rId4"/>
          <a:stretch>
            <a:fillRect/>
          </a:stretch>
        </p:blipFill>
        <p:spPr>
          <a:xfrm>
            <a:off x="9041014" y="2405440"/>
            <a:ext cx="2795385" cy="2028773"/>
          </a:xfrm>
          <a:prstGeom prst="rect">
            <a:avLst/>
          </a:prstGeom>
        </p:spPr>
      </p:pic>
      <p:sp>
        <p:nvSpPr>
          <p:cNvPr id="6" name="CasellaDiTesto 5">
            <a:extLst>
              <a:ext uri="{FF2B5EF4-FFF2-40B4-BE49-F238E27FC236}">
                <a16:creationId xmlns:a16="http://schemas.microsoft.com/office/drawing/2014/main" id="{4502208B-0802-4D1E-B180-96A3EFBE5FCC}"/>
              </a:ext>
            </a:extLst>
          </p:cNvPr>
          <p:cNvSpPr txBox="1"/>
          <p:nvPr/>
        </p:nvSpPr>
        <p:spPr>
          <a:xfrm>
            <a:off x="355600" y="2405441"/>
            <a:ext cx="8562931" cy="2123658"/>
          </a:xfrm>
          <a:prstGeom prst="rect">
            <a:avLst/>
          </a:prstGeom>
          <a:noFill/>
        </p:spPr>
        <p:txBody>
          <a:bodyPr wrap="square" rtlCol="0">
            <a:spAutoFit/>
          </a:bodyPr>
          <a:lstStyle/>
          <a:p>
            <a:pPr algn="r"/>
            <a:r>
              <a:rPr lang="it-IT" sz="6600" dirty="0">
                <a:solidFill>
                  <a:srgbClr val="002060"/>
                </a:solidFill>
                <a:latin typeface="Algerian" panose="04020705040A02060702" pitchFamily="82" charset="0"/>
              </a:rPr>
              <a:t>All’approccio Ecologico Sociale</a:t>
            </a:r>
          </a:p>
        </p:txBody>
      </p:sp>
      <p:sp>
        <p:nvSpPr>
          <p:cNvPr id="7" name="CasellaDiTesto 6">
            <a:extLst>
              <a:ext uri="{FF2B5EF4-FFF2-40B4-BE49-F238E27FC236}">
                <a16:creationId xmlns:a16="http://schemas.microsoft.com/office/drawing/2014/main" id="{9053640F-0BC8-4DDD-820C-FD6CF1C1001F}"/>
              </a:ext>
            </a:extLst>
          </p:cNvPr>
          <p:cNvSpPr txBox="1"/>
          <p:nvPr/>
        </p:nvSpPr>
        <p:spPr>
          <a:xfrm>
            <a:off x="4233797" y="4622465"/>
            <a:ext cx="6751529" cy="2123658"/>
          </a:xfrm>
          <a:prstGeom prst="rect">
            <a:avLst/>
          </a:prstGeom>
          <a:noFill/>
        </p:spPr>
        <p:txBody>
          <a:bodyPr wrap="square" rtlCol="0">
            <a:spAutoFit/>
          </a:bodyPr>
          <a:lstStyle/>
          <a:p>
            <a:r>
              <a:rPr lang="it-IT" sz="6600" dirty="0">
                <a:solidFill>
                  <a:srgbClr val="002060"/>
                </a:solidFill>
                <a:latin typeface="Algerian" panose="04020705040A02060702" pitchFamily="82" charset="0"/>
              </a:rPr>
              <a:t>riflessioni sul futuro</a:t>
            </a:r>
          </a:p>
        </p:txBody>
      </p:sp>
    </p:spTree>
    <p:extLst>
      <p:ext uri="{BB962C8B-B14F-4D97-AF65-F5344CB8AC3E}">
        <p14:creationId xmlns:p14="http://schemas.microsoft.com/office/powerpoint/2010/main" val="72397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868EF33-8460-45A8-9605-37C29091537A}"/>
              </a:ext>
            </a:extLst>
          </p:cNvPr>
          <p:cNvSpPr txBox="1"/>
          <p:nvPr/>
        </p:nvSpPr>
        <p:spPr>
          <a:xfrm>
            <a:off x="6388641" y="5947918"/>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3" name="CasellaDiTesto 2">
            <a:extLst>
              <a:ext uri="{FF2B5EF4-FFF2-40B4-BE49-F238E27FC236}">
                <a16:creationId xmlns:a16="http://schemas.microsoft.com/office/drawing/2014/main" id="{E599176E-FE83-476C-AB87-5C77807C5592}"/>
              </a:ext>
            </a:extLst>
          </p:cNvPr>
          <p:cNvSpPr txBox="1"/>
          <p:nvPr/>
        </p:nvSpPr>
        <p:spPr>
          <a:xfrm>
            <a:off x="239806" y="325307"/>
            <a:ext cx="11712388" cy="3785652"/>
          </a:xfrm>
          <a:prstGeom prst="rect">
            <a:avLst/>
          </a:prstGeom>
          <a:noFill/>
        </p:spPr>
        <p:txBody>
          <a:bodyPr wrap="square" rtlCol="0">
            <a:spAutoFit/>
          </a:bodyPr>
          <a:lstStyle/>
          <a:p>
            <a:r>
              <a:rPr lang="it-IT" sz="4800" dirty="0">
                <a:solidFill>
                  <a:srgbClr val="002060"/>
                </a:solidFill>
                <a:latin typeface="Arial Black" panose="020B0A04020102020204" pitchFamily="34" charset="0"/>
              </a:rPr>
              <a:t>Il Covid-19 non solo ha messo in crisi le nostre sicurezze sanitarie, ma sta mettendo in discussione anche la nostra economia, è urgente una riflessione sul futuro.</a:t>
            </a:r>
          </a:p>
        </p:txBody>
      </p:sp>
      <p:pic>
        <p:nvPicPr>
          <p:cNvPr id="5" name="Immagine 4">
            <a:extLst>
              <a:ext uri="{FF2B5EF4-FFF2-40B4-BE49-F238E27FC236}">
                <a16:creationId xmlns:a16="http://schemas.microsoft.com/office/drawing/2014/main" id="{5EC18893-C542-498B-9EC0-FB8A1E49B3DA}"/>
              </a:ext>
            </a:extLst>
          </p:cNvPr>
          <p:cNvPicPr>
            <a:picLocks noChangeAspect="1"/>
          </p:cNvPicPr>
          <p:nvPr/>
        </p:nvPicPr>
        <p:blipFill rotWithShape="1">
          <a:blip r:embed="rId2"/>
          <a:srcRect l="21016" t="53438" r="26192"/>
          <a:stretch/>
        </p:blipFill>
        <p:spPr>
          <a:xfrm>
            <a:off x="9117106" y="4110956"/>
            <a:ext cx="2673060" cy="2494425"/>
          </a:xfrm>
          <a:prstGeom prst="rect">
            <a:avLst/>
          </a:prstGeom>
        </p:spPr>
      </p:pic>
      <p:pic>
        <p:nvPicPr>
          <p:cNvPr id="6" name="Immagine 5">
            <a:extLst>
              <a:ext uri="{FF2B5EF4-FFF2-40B4-BE49-F238E27FC236}">
                <a16:creationId xmlns:a16="http://schemas.microsoft.com/office/drawing/2014/main" id="{2CDAE1CB-E099-4222-BBF8-75878534B780}"/>
              </a:ext>
            </a:extLst>
          </p:cNvPr>
          <p:cNvPicPr>
            <a:picLocks noChangeAspect="1"/>
          </p:cNvPicPr>
          <p:nvPr/>
        </p:nvPicPr>
        <p:blipFill rotWithShape="1">
          <a:blip r:embed="rId3"/>
          <a:srcRect t="48184"/>
          <a:stretch/>
        </p:blipFill>
        <p:spPr>
          <a:xfrm>
            <a:off x="346820" y="4110959"/>
            <a:ext cx="5749180" cy="2494424"/>
          </a:xfrm>
          <a:prstGeom prst="rect">
            <a:avLst/>
          </a:prstGeom>
        </p:spPr>
      </p:pic>
    </p:spTree>
    <p:extLst>
      <p:ext uri="{BB962C8B-B14F-4D97-AF65-F5344CB8AC3E}">
        <p14:creationId xmlns:p14="http://schemas.microsoft.com/office/powerpoint/2010/main" val="392942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868EF33-8460-45A8-9605-37C29091537A}"/>
              </a:ext>
            </a:extLst>
          </p:cNvPr>
          <p:cNvSpPr txBox="1"/>
          <p:nvPr/>
        </p:nvSpPr>
        <p:spPr>
          <a:xfrm>
            <a:off x="10031506" y="5947918"/>
            <a:ext cx="17961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3" name="CasellaDiTesto 2">
            <a:extLst>
              <a:ext uri="{FF2B5EF4-FFF2-40B4-BE49-F238E27FC236}">
                <a16:creationId xmlns:a16="http://schemas.microsoft.com/office/drawing/2014/main" id="{E599176E-FE83-476C-AB87-5C77807C5592}"/>
              </a:ext>
            </a:extLst>
          </p:cNvPr>
          <p:cNvSpPr txBox="1"/>
          <p:nvPr/>
        </p:nvSpPr>
        <p:spPr>
          <a:xfrm>
            <a:off x="239806" y="325307"/>
            <a:ext cx="11712388" cy="6247864"/>
          </a:xfrm>
          <a:prstGeom prst="rect">
            <a:avLst/>
          </a:prstGeom>
          <a:noFill/>
        </p:spPr>
        <p:txBody>
          <a:bodyPr wrap="square" rtlCol="0">
            <a:spAutoFit/>
          </a:bodyPr>
          <a:lstStyle/>
          <a:p>
            <a:r>
              <a:rPr lang="it-IT" sz="4000" spc="-150" dirty="0">
                <a:solidFill>
                  <a:srgbClr val="002060"/>
                </a:solidFill>
                <a:latin typeface="Arial Black" panose="020B0A04020102020204" pitchFamily="34" charset="0"/>
              </a:rPr>
              <a:t>In un momento economico e sociale di particolare fragilità, sia a livello di struttura produttiva che di stato sociale, le dinamiche attivate dalle politiche neoliberiste si stavano già da prima della pandemia,  dimostrando insostenibili per le crescenti disuguaglianze, la persistente disoccupazione, la precarizzazione del lavoro, per i continui tagli alla protezione delle fasce più deboli della società</a:t>
            </a:r>
          </a:p>
        </p:txBody>
      </p:sp>
    </p:spTree>
    <p:extLst>
      <p:ext uri="{BB962C8B-B14F-4D97-AF65-F5344CB8AC3E}">
        <p14:creationId xmlns:p14="http://schemas.microsoft.com/office/powerpoint/2010/main" val="225167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868EF33-8460-45A8-9605-37C29091537A}"/>
              </a:ext>
            </a:extLst>
          </p:cNvPr>
          <p:cNvSpPr txBox="1"/>
          <p:nvPr/>
        </p:nvSpPr>
        <p:spPr>
          <a:xfrm>
            <a:off x="5057382" y="6192630"/>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3" name="CasellaDiTesto 2">
            <a:extLst>
              <a:ext uri="{FF2B5EF4-FFF2-40B4-BE49-F238E27FC236}">
                <a16:creationId xmlns:a16="http://schemas.microsoft.com/office/drawing/2014/main" id="{E599176E-FE83-476C-AB87-5C77807C5592}"/>
              </a:ext>
            </a:extLst>
          </p:cNvPr>
          <p:cNvSpPr txBox="1"/>
          <p:nvPr/>
        </p:nvSpPr>
        <p:spPr>
          <a:xfrm>
            <a:off x="255494" y="379096"/>
            <a:ext cx="11712387" cy="5509200"/>
          </a:xfrm>
          <a:prstGeom prst="rect">
            <a:avLst/>
          </a:prstGeom>
          <a:noFill/>
        </p:spPr>
        <p:txBody>
          <a:bodyPr wrap="square" rtlCol="0">
            <a:spAutoFit/>
          </a:bodyPr>
          <a:lstStyle/>
          <a:p>
            <a:r>
              <a:rPr lang="it-IT" sz="4400" dirty="0">
                <a:solidFill>
                  <a:srgbClr val="002060"/>
                </a:solidFill>
                <a:latin typeface="Arial Black" panose="020B0A04020102020204" pitchFamily="34" charset="0"/>
              </a:rPr>
              <a:t>Il virus  à evidenziato e accelerato le conseguenze degli squilibri preesistenti rendendone ancor più manifeste le inefficienze e le iniquità. </a:t>
            </a:r>
          </a:p>
          <a:p>
            <a:r>
              <a:rPr lang="it-IT" sz="4400" dirty="0">
                <a:solidFill>
                  <a:srgbClr val="002060"/>
                </a:solidFill>
                <a:latin typeface="Arial Black" panose="020B0A04020102020204" pitchFamily="34" charset="0"/>
              </a:rPr>
              <a:t>Sono peggiorate le condizioni di vita dei settori sociali più deboli con un’accentuata discriminazione fra settori garantiti e non garantiti,</a:t>
            </a:r>
          </a:p>
        </p:txBody>
      </p:sp>
    </p:spTree>
    <p:extLst>
      <p:ext uri="{BB962C8B-B14F-4D97-AF65-F5344CB8AC3E}">
        <p14:creationId xmlns:p14="http://schemas.microsoft.com/office/powerpoint/2010/main" val="37454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868EF33-8460-45A8-9605-37C29091537A}"/>
              </a:ext>
            </a:extLst>
          </p:cNvPr>
          <p:cNvSpPr txBox="1"/>
          <p:nvPr/>
        </p:nvSpPr>
        <p:spPr>
          <a:xfrm>
            <a:off x="9504121" y="5926895"/>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3" name="CasellaDiTesto 2">
            <a:extLst>
              <a:ext uri="{FF2B5EF4-FFF2-40B4-BE49-F238E27FC236}">
                <a16:creationId xmlns:a16="http://schemas.microsoft.com/office/drawing/2014/main" id="{E599176E-FE83-476C-AB87-5C77807C5592}"/>
              </a:ext>
            </a:extLst>
          </p:cNvPr>
          <p:cNvSpPr txBox="1"/>
          <p:nvPr/>
        </p:nvSpPr>
        <p:spPr>
          <a:xfrm>
            <a:off x="183713" y="93120"/>
            <a:ext cx="11824569" cy="2308324"/>
          </a:xfrm>
          <a:prstGeom prst="rect">
            <a:avLst/>
          </a:prstGeom>
          <a:noFill/>
        </p:spPr>
        <p:txBody>
          <a:bodyPr wrap="square" rtlCol="0">
            <a:spAutoFit/>
          </a:bodyPr>
          <a:lstStyle/>
          <a:p>
            <a:pPr algn="just"/>
            <a:r>
              <a:rPr lang="it-IT" sz="3600" spc="-150" dirty="0">
                <a:solidFill>
                  <a:srgbClr val="002060"/>
                </a:solidFill>
                <a:latin typeface="Arial Black" panose="020B0A04020102020204" pitchFamily="34" charset="0"/>
              </a:rPr>
              <a:t>La stabilità economica, oltre a quella sociale e politica, sta subendo pesanti costi per la fragilità del sistema sanitario dimostrando l’importanza che la solidità sociale ha per la stessa economia. </a:t>
            </a:r>
          </a:p>
        </p:txBody>
      </p:sp>
      <p:sp>
        <p:nvSpPr>
          <p:cNvPr id="5" name="CasellaDiTesto 4">
            <a:extLst>
              <a:ext uri="{FF2B5EF4-FFF2-40B4-BE49-F238E27FC236}">
                <a16:creationId xmlns:a16="http://schemas.microsoft.com/office/drawing/2014/main" id="{E7E71DD1-A2C1-42F5-8BCA-B24777B2C6FB}"/>
              </a:ext>
            </a:extLst>
          </p:cNvPr>
          <p:cNvSpPr txBox="1"/>
          <p:nvPr/>
        </p:nvSpPr>
        <p:spPr>
          <a:xfrm>
            <a:off x="183713" y="2653223"/>
            <a:ext cx="11824569" cy="3970318"/>
          </a:xfrm>
          <a:prstGeom prst="rect">
            <a:avLst/>
          </a:prstGeom>
          <a:noFill/>
        </p:spPr>
        <p:txBody>
          <a:bodyPr wrap="square" rtlCol="0">
            <a:spAutoFit/>
          </a:bodyPr>
          <a:lstStyle/>
          <a:p>
            <a:pPr algn="just"/>
            <a:r>
              <a:rPr lang="it-IT" sz="3600" spc="-150" dirty="0">
                <a:solidFill>
                  <a:srgbClr val="002060"/>
                </a:solidFill>
                <a:latin typeface="Arial Black" panose="020B0A04020102020204" pitchFamily="34" charset="0"/>
              </a:rPr>
              <a:t>La politica economica deve porre al centro della sua azione la coerenza tra i suoi interventi sugli assetti produttivi, quelli sui meccanismi fiscali , la conversione ecologica, l’istruzione, la sanita, la cultura, lo stato sociale, l’innovazione tecnologica connessa alla digitalizzazione e una più giusta distribuzione del reddito  </a:t>
            </a:r>
          </a:p>
        </p:txBody>
      </p:sp>
    </p:spTree>
    <p:extLst>
      <p:ext uri="{BB962C8B-B14F-4D97-AF65-F5344CB8AC3E}">
        <p14:creationId xmlns:p14="http://schemas.microsoft.com/office/powerpoint/2010/main" val="308362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868EF33-8460-45A8-9605-37C29091537A}"/>
              </a:ext>
            </a:extLst>
          </p:cNvPr>
          <p:cNvSpPr txBox="1"/>
          <p:nvPr/>
        </p:nvSpPr>
        <p:spPr>
          <a:xfrm>
            <a:off x="5057382" y="6192630"/>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3" name="CasellaDiTesto 2">
            <a:extLst>
              <a:ext uri="{FF2B5EF4-FFF2-40B4-BE49-F238E27FC236}">
                <a16:creationId xmlns:a16="http://schemas.microsoft.com/office/drawing/2014/main" id="{E599176E-FE83-476C-AB87-5C77807C5592}"/>
              </a:ext>
            </a:extLst>
          </p:cNvPr>
          <p:cNvSpPr txBox="1"/>
          <p:nvPr/>
        </p:nvSpPr>
        <p:spPr>
          <a:xfrm>
            <a:off x="257090" y="621143"/>
            <a:ext cx="11677817" cy="5262979"/>
          </a:xfrm>
          <a:prstGeom prst="rect">
            <a:avLst/>
          </a:prstGeom>
          <a:noFill/>
        </p:spPr>
        <p:txBody>
          <a:bodyPr wrap="square" rtlCol="0">
            <a:spAutoFit/>
          </a:bodyPr>
          <a:lstStyle/>
          <a:p>
            <a:pPr algn="just"/>
            <a:r>
              <a:rPr lang="it-IT" sz="4800" dirty="0">
                <a:solidFill>
                  <a:srgbClr val="002060"/>
                </a:solidFill>
                <a:latin typeface="Arial Black" panose="020B0A04020102020204" pitchFamily="34" charset="0"/>
              </a:rPr>
              <a:t>D’altronde non si può escludere che, l’orientamento neoliberista della politica economica non possa ulteriormente essere perseguito, come del resto lo è stato dopo l’altra crisi, quella finanziaria del 2007- 2008. </a:t>
            </a:r>
          </a:p>
        </p:txBody>
      </p:sp>
    </p:spTree>
    <p:extLst>
      <p:ext uri="{BB962C8B-B14F-4D97-AF65-F5344CB8AC3E}">
        <p14:creationId xmlns:p14="http://schemas.microsoft.com/office/powerpoint/2010/main" val="12051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868EF33-8460-45A8-9605-37C29091537A}"/>
              </a:ext>
            </a:extLst>
          </p:cNvPr>
          <p:cNvSpPr txBox="1"/>
          <p:nvPr/>
        </p:nvSpPr>
        <p:spPr>
          <a:xfrm>
            <a:off x="5057382" y="6192630"/>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3" name="CasellaDiTesto 2">
            <a:extLst>
              <a:ext uri="{FF2B5EF4-FFF2-40B4-BE49-F238E27FC236}">
                <a16:creationId xmlns:a16="http://schemas.microsoft.com/office/drawing/2014/main" id="{E599176E-FE83-476C-AB87-5C77807C5592}"/>
              </a:ext>
            </a:extLst>
          </p:cNvPr>
          <p:cNvSpPr txBox="1"/>
          <p:nvPr/>
        </p:nvSpPr>
        <p:spPr>
          <a:xfrm>
            <a:off x="257090" y="508592"/>
            <a:ext cx="11677817" cy="5262979"/>
          </a:xfrm>
          <a:prstGeom prst="rect">
            <a:avLst/>
          </a:prstGeom>
          <a:noFill/>
        </p:spPr>
        <p:txBody>
          <a:bodyPr wrap="square" rtlCol="0">
            <a:spAutoFit/>
          </a:bodyPr>
          <a:lstStyle/>
          <a:p>
            <a:pPr algn="just"/>
            <a:r>
              <a:rPr lang="it-IT" sz="4800" dirty="0">
                <a:solidFill>
                  <a:srgbClr val="002060"/>
                </a:solidFill>
                <a:latin typeface="Arial Black" panose="020B0A04020102020204" pitchFamily="34" charset="0"/>
              </a:rPr>
              <a:t>È fondato il rischio che l’attuale situazione regressiva si traduca in una risposta autoritaria alle inevitabili tensioni sociali e politiche che dovessero scaturire da un tessuto sociale così compromesso. </a:t>
            </a:r>
          </a:p>
        </p:txBody>
      </p:sp>
    </p:spTree>
    <p:extLst>
      <p:ext uri="{BB962C8B-B14F-4D97-AF65-F5344CB8AC3E}">
        <p14:creationId xmlns:p14="http://schemas.microsoft.com/office/powerpoint/2010/main" val="15208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868EF33-8460-45A8-9605-37C29091537A}"/>
              </a:ext>
            </a:extLst>
          </p:cNvPr>
          <p:cNvSpPr txBox="1"/>
          <p:nvPr/>
        </p:nvSpPr>
        <p:spPr>
          <a:xfrm>
            <a:off x="5057382" y="6192630"/>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3" name="CasellaDiTesto 2">
            <a:extLst>
              <a:ext uri="{FF2B5EF4-FFF2-40B4-BE49-F238E27FC236}">
                <a16:creationId xmlns:a16="http://schemas.microsoft.com/office/drawing/2014/main" id="{E599176E-FE83-476C-AB87-5C77807C5592}"/>
              </a:ext>
            </a:extLst>
          </p:cNvPr>
          <p:cNvSpPr txBox="1"/>
          <p:nvPr/>
        </p:nvSpPr>
        <p:spPr>
          <a:xfrm>
            <a:off x="139876" y="137719"/>
            <a:ext cx="11912246" cy="1384995"/>
          </a:xfrm>
          <a:prstGeom prst="rect">
            <a:avLst/>
          </a:prstGeom>
          <a:solidFill>
            <a:schemeClr val="bg1"/>
          </a:solidFill>
        </p:spPr>
        <p:txBody>
          <a:bodyPr wrap="square" rtlCol="0">
            <a:spAutoFit/>
          </a:bodyPr>
          <a:lstStyle/>
          <a:p>
            <a:pPr algn="ctr"/>
            <a:r>
              <a:rPr lang="it-IT" sz="4400" b="1" dirty="0">
                <a:solidFill>
                  <a:srgbClr val="C00000"/>
                </a:solidFill>
                <a:latin typeface="Algerian" panose="04020705040A02060702" pitchFamily="82" charset="0"/>
              </a:rPr>
              <a:t>PENSARE IN GRANDE E AGIRE IN PICCOLO </a:t>
            </a:r>
          </a:p>
          <a:p>
            <a:pPr algn="ctr"/>
            <a:r>
              <a:rPr lang="it-IT" sz="4000" b="1" u="sng" dirty="0">
                <a:solidFill>
                  <a:srgbClr val="C00000"/>
                </a:solidFill>
                <a:effectLst>
                  <a:outerShdw blurRad="38100" dist="38100" dir="2700000" algn="tl">
                    <a:srgbClr val="000000">
                      <a:alpha val="43137"/>
                    </a:srgbClr>
                  </a:outerShdw>
                </a:effectLst>
              </a:rPr>
              <a:t>IO, TU</a:t>
            </a:r>
            <a:r>
              <a:rPr lang="it-IT" sz="4000" b="1" dirty="0">
                <a:solidFill>
                  <a:srgbClr val="C00000"/>
                </a:solidFill>
              </a:rPr>
              <a:t>, LUI, </a:t>
            </a:r>
            <a:r>
              <a:rPr lang="it-IT" sz="4000" b="1" u="sng" dirty="0">
                <a:solidFill>
                  <a:srgbClr val="C00000"/>
                </a:solidFill>
                <a:effectLst>
                  <a:outerShdw blurRad="38100" dist="38100" dir="2700000" algn="tl">
                    <a:srgbClr val="000000">
                      <a:alpha val="43137"/>
                    </a:srgbClr>
                  </a:outerShdw>
                </a:effectLst>
              </a:rPr>
              <a:t>NOI, VOI</a:t>
            </a:r>
            <a:r>
              <a:rPr lang="it-IT" sz="4000" b="1" dirty="0">
                <a:solidFill>
                  <a:srgbClr val="C00000"/>
                </a:solidFill>
              </a:rPr>
              <a:t>, LORO, COSA VOGLIAMO FARE?</a:t>
            </a:r>
          </a:p>
        </p:txBody>
      </p:sp>
      <p:sp>
        <p:nvSpPr>
          <p:cNvPr id="4" name="CasellaDiTesto 3">
            <a:extLst>
              <a:ext uri="{FF2B5EF4-FFF2-40B4-BE49-F238E27FC236}">
                <a16:creationId xmlns:a16="http://schemas.microsoft.com/office/drawing/2014/main" id="{E9D93EAA-6D45-4212-B8D5-7F53DB36AEB4}"/>
              </a:ext>
            </a:extLst>
          </p:cNvPr>
          <p:cNvSpPr txBox="1"/>
          <p:nvPr/>
        </p:nvSpPr>
        <p:spPr>
          <a:xfrm>
            <a:off x="139876" y="4965667"/>
            <a:ext cx="11912246" cy="1323439"/>
          </a:xfrm>
          <a:prstGeom prst="rect">
            <a:avLst/>
          </a:prstGeom>
          <a:solidFill>
            <a:schemeClr val="bg1"/>
          </a:solidFill>
        </p:spPr>
        <p:txBody>
          <a:bodyPr wrap="square" rtlCol="0">
            <a:spAutoFit/>
          </a:bodyPr>
          <a:lstStyle/>
          <a:p>
            <a:pPr algn="ctr"/>
            <a:r>
              <a:rPr lang="it-IT" sz="4000" b="1" spc="-150" dirty="0">
                <a:solidFill>
                  <a:srgbClr val="C00000"/>
                </a:solidFill>
                <a:latin typeface="Algerian" panose="04020705040A02060702" pitchFamily="82" charset="0"/>
              </a:rPr>
              <a:t>questa è una questione sulla quale, c’è bisogno di proseguire nelle riflessioni</a:t>
            </a:r>
          </a:p>
        </p:txBody>
      </p:sp>
      <p:sp>
        <p:nvSpPr>
          <p:cNvPr id="5" name="CasellaDiTesto 4">
            <a:extLst>
              <a:ext uri="{FF2B5EF4-FFF2-40B4-BE49-F238E27FC236}">
                <a16:creationId xmlns:a16="http://schemas.microsoft.com/office/drawing/2014/main" id="{E9D2D41C-F73B-4E6A-ABDC-9DEC0F185E3B}"/>
              </a:ext>
            </a:extLst>
          </p:cNvPr>
          <p:cNvSpPr txBox="1"/>
          <p:nvPr/>
        </p:nvSpPr>
        <p:spPr>
          <a:xfrm>
            <a:off x="139877" y="1522714"/>
            <a:ext cx="11912246" cy="3600986"/>
          </a:xfrm>
          <a:prstGeom prst="rect">
            <a:avLst/>
          </a:prstGeom>
          <a:noFill/>
        </p:spPr>
        <p:txBody>
          <a:bodyPr wrap="square" rtlCol="0">
            <a:spAutoFit/>
          </a:bodyPr>
          <a:lstStyle/>
          <a:p>
            <a:pPr algn="just"/>
            <a:r>
              <a:rPr lang="it-IT" sz="3800" spc="-150" dirty="0">
                <a:solidFill>
                  <a:schemeClr val="accent5">
                    <a:lumMod val="50000"/>
                  </a:schemeClr>
                </a:solidFill>
                <a:latin typeface="Arial Black" panose="020B0A04020102020204" pitchFamily="34" charset="0"/>
              </a:rPr>
              <a:t>La solidarietà, l’aiuto reciproco, le relazioni, possono e devono attivare, risorse, individuali e collettive, disposte a impegnarsi per una società civile e solidale, per dare uno sbocco positivo al conflitto tra esigenze dell’economia e quelle di una società più equa e democratica</a:t>
            </a:r>
          </a:p>
        </p:txBody>
      </p:sp>
    </p:spTree>
    <p:extLst>
      <p:ext uri="{BB962C8B-B14F-4D97-AF65-F5344CB8AC3E}">
        <p14:creationId xmlns:p14="http://schemas.microsoft.com/office/powerpoint/2010/main" val="186413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868EF33-8460-45A8-9605-37C29091537A}"/>
              </a:ext>
            </a:extLst>
          </p:cNvPr>
          <p:cNvSpPr txBox="1"/>
          <p:nvPr/>
        </p:nvSpPr>
        <p:spPr>
          <a:xfrm>
            <a:off x="5057382" y="6192630"/>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3" name="CasellaDiTesto 2">
            <a:extLst>
              <a:ext uri="{FF2B5EF4-FFF2-40B4-BE49-F238E27FC236}">
                <a16:creationId xmlns:a16="http://schemas.microsoft.com/office/drawing/2014/main" id="{7FD901DD-C871-4F17-9ABA-1C2F177DDE4E}"/>
              </a:ext>
            </a:extLst>
          </p:cNvPr>
          <p:cNvSpPr txBox="1"/>
          <p:nvPr/>
        </p:nvSpPr>
        <p:spPr>
          <a:xfrm>
            <a:off x="258869" y="961963"/>
            <a:ext cx="11674257" cy="1862048"/>
          </a:xfrm>
          <a:prstGeom prst="rect">
            <a:avLst/>
          </a:prstGeom>
          <a:noFill/>
        </p:spPr>
        <p:txBody>
          <a:bodyPr wrap="square" rtlCol="0">
            <a:spAutoFit/>
          </a:bodyPr>
          <a:lstStyle/>
          <a:p>
            <a:pPr algn="ctr"/>
            <a:r>
              <a:rPr lang="it-IT" sz="11500" dirty="0">
                <a:solidFill>
                  <a:srgbClr val="002060"/>
                </a:solidFill>
                <a:latin typeface="Algerian" panose="04020705040A02060702" pitchFamily="82" charset="0"/>
              </a:rPr>
              <a:t>Grazie a tutti</a:t>
            </a:r>
          </a:p>
        </p:txBody>
      </p:sp>
      <p:sp>
        <p:nvSpPr>
          <p:cNvPr id="4" name="CasellaDiTesto 3">
            <a:extLst>
              <a:ext uri="{FF2B5EF4-FFF2-40B4-BE49-F238E27FC236}">
                <a16:creationId xmlns:a16="http://schemas.microsoft.com/office/drawing/2014/main" id="{84AC0B37-F2A7-4173-9D2B-14803980A229}"/>
              </a:ext>
            </a:extLst>
          </p:cNvPr>
          <p:cNvSpPr txBox="1"/>
          <p:nvPr/>
        </p:nvSpPr>
        <p:spPr>
          <a:xfrm>
            <a:off x="258870" y="3744114"/>
            <a:ext cx="11674257" cy="1231106"/>
          </a:xfrm>
          <a:prstGeom prst="rect">
            <a:avLst/>
          </a:prstGeom>
          <a:noFill/>
        </p:spPr>
        <p:txBody>
          <a:bodyPr wrap="square" rtlCol="0">
            <a:spAutoFit/>
          </a:bodyPr>
          <a:lstStyle/>
          <a:p>
            <a:pPr algn="ctr"/>
            <a:r>
              <a:rPr lang="it-IT" sz="7400" dirty="0">
                <a:latin typeface="Algerian" panose="04020705040A02060702" pitchFamily="82" charset="0"/>
              </a:rPr>
              <a:t>E buon proseguimento</a:t>
            </a:r>
          </a:p>
        </p:txBody>
      </p:sp>
    </p:spTree>
    <p:extLst>
      <p:ext uri="{BB962C8B-B14F-4D97-AF65-F5344CB8AC3E}">
        <p14:creationId xmlns:p14="http://schemas.microsoft.com/office/powerpoint/2010/main" val="17142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D0EAD4F-C973-4442-9CE2-FF913BCA2FEF}"/>
              </a:ext>
            </a:extLst>
          </p:cNvPr>
          <p:cNvPicPr>
            <a:picLocks noChangeAspect="1"/>
          </p:cNvPicPr>
          <p:nvPr/>
        </p:nvPicPr>
        <p:blipFill>
          <a:blip r:embed="rId2"/>
          <a:stretch>
            <a:fillRect/>
          </a:stretch>
        </p:blipFill>
        <p:spPr>
          <a:xfrm>
            <a:off x="356295" y="314842"/>
            <a:ext cx="11479408" cy="4030051"/>
          </a:xfrm>
          <a:prstGeom prst="rect">
            <a:avLst/>
          </a:prstGeom>
        </p:spPr>
      </p:pic>
      <p:sp>
        <p:nvSpPr>
          <p:cNvPr id="5" name="CasellaDiTesto 4">
            <a:extLst>
              <a:ext uri="{FF2B5EF4-FFF2-40B4-BE49-F238E27FC236}">
                <a16:creationId xmlns:a16="http://schemas.microsoft.com/office/drawing/2014/main" id="{CEA3FC44-2404-48BC-AF24-59A330B7406D}"/>
              </a:ext>
            </a:extLst>
          </p:cNvPr>
          <p:cNvSpPr txBox="1"/>
          <p:nvPr/>
        </p:nvSpPr>
        <p:spPr>
          <a:xfrm>
            <a:off x="356295" y="4438304"/>
            <a:ext cx="11479408" cy="1754326"/>
          </a:xfrm>
          <a:prstGeom prst="rect">
            <a:avLst/>
          </a:prstGeom>
          <a:noFill/>
        </p:spPr>
        <p:txBody>
          <a:bodyPr wrap="square" rtlCol="0">
            <a:spAutoFit/>
          </a:bodyPr>
          <a:lstStyle/>
          <a:p>
            <a:r>
              <a:rPr lang="it-IT" sz="5400" b="1" dirty="0">
                <a:solidFill>
                  <a:srgbClr val="002060"/>
                </a:solidFill>
                <a:latin typeface="Algerian" panose="04020705040A02060702" pitchFamily="82" charset="0"/>
              </a:rPr>
              <a:t>Chi non conosce la storia è destinato a ripeterla  </a:t>
            </a:r>
            <a:r>
              <a:rPr lang="it-IT" sz="2000" i="1" dirty="0">
                <a:solidFill>
                  <a:srgbClr val="002060"/>
                </a:solidFill>
              </a:rPr>
              <a:t>(George </a:t>
            </a:r>
            <a:r>
              <a:rPr lang="it-IT" sz="2000" i="1" dirty="0" err="1">
                <a:solidFill>
                  <a:srgbClr val="002060"/>
                </a:solidFill>
              </a:rPr>
              <a:t>Santayana</a:t>
            </a:r>
            <a:r>
              <a:rPr lang="it-IT" sz="2000" i="1" dirty="0">
                <a:solidFill>
                  <a:srgbClr val="002060"/>
                </a:solidFill>
              </a:rPr>
              <a:t>)</a:t>
            </a:r>
            <a:endParaRPr lang="it-IT" sz="5400" i="1" dirty="0">
              <a:solidFill>
                <a:srgbClr val="002060"/>
              </a:solidFill>
              <a:latin typeface="Algerian" panose="04020705040A02060702" pitchFamily="82" charset="0"/>
            </a:endParaRPr>
          </a:p>
        </p:txBody>
      </p:sp>
      <p:sp>
        <p:nvSpPr>
          <p:cNvPr id="2" name="CasellaDiTesto 1">
            <a:extLst>
              <a:ext uri="{FF2B5EF4-FFF2-40B4-BE49-F238E27FC236}">
                <a16:creationId xmlns:a16="http://schemas.microsoft.com/office/drawing/2014/main" id="{A4D05C7B-03E2-4EBE-A3E9-4DEEA5A0F73B}"/>
              </a:ext>
            </a:extLst>
          </p:cNvPr>
          <p:cNvSpPr txBox="1"/>
          <p:nvPr/>
        </p:nvSpPr>
        <p:spPr>
          <a:xfrm>
            <a:off x="5057382" y="6192630"/>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Tree>
    <p:extLst>
      <p:ext uri="{BB962C8B-B14F-4D97-AF65-F5344CB8AC3E}">
        <p14:creationId xmlns:p14="http://schemas.microsoft.com/office/powerpoint/2010/main" val="82667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F39AF9B-746F-4E47-A882-D7EEDCB93D69}"/>
              </a:ext>
            </a:extLst>
          </p:cNvPr>
          <p:cNvSpPr txBox="1"/>
          <p:nvPr/>
        </p:nvSpPr>
        <p:spPr>
          <a:xfrm>
            <a:off x="236602" y="379098"/>
            <a:ext cx="11718796" cy="2308324"/>
          </a:xfrm>
          <a:prstGeom prst="rect">
            <a:avLst/>
          </a:prstGeom>
          <a:noFill/>
        </p:spPr>
        <p:txBody>
          <a:bodyPr wrap="square" rtlCol="0">
            <a:spAutoFit/>
          </a:bodyPr>
          <a:lstStyle/>
          <a:p>
            <a:r>
              <a:rPr lang="it-IT" sz="3600" spc="-150" dirty="0">
                <a:solidFill>
                  <a:srgbClr val="002060"/>
                </a:solidFill>
                <a:latin typeface="Arial Black" panose="020B0A04020102020204" pitchFamily="34" charset="0"/>
              </a:rPr>
              <a:t>Le epidemie hanno sempre colpito la specie umana causando paura, morte, trasformazioni sociali, politiche, economiche e demografiche, scoperte mediche e scientifiche.</a:t>
            </a:r>
          </a:p>
        </p:txBody>
      </p:sp>
      <p:sp>
        <p:nvSpPr>
          <p:cNvPr id="3" name="CasellaDiTesto 2">
            <a:extLst>
              <a:ext uri="{FF2B5EF4-FFF2-40B4-BE49-F238E27FC236}">
                <a16:creationId xmlns:a16="http://schemas.microsoft.com/office/drawing/2014/main" id="{30ED0C44-866A-4EE6-B8DE-17813F6CA6F8}"/>
              </a:ext>
            </a:extLst>
          </p:cNvPr>
          <p:cNvSpPr txBox="1"/>
          <p:nvPr/>
        </p:nvSpPr>
        <p:spPr>
          <a:xfrm>
            <a:off x="236601" y="2508584"/>
            <a:ext cx="11718796" cy="3970318"/>
          </a:xfrm>
          <a:prstGeom prst="rect">
            <a:avLst/>
          </a:prstGeom>
          <a:noFill/>
        </p:spPr>
        <p:txBody>
          <a:bodyPr wrap="square" rtlCol="0">
            <a:spAutoFit/>
          </a:bodyPr>
          <a:lstStyle/>
          <a:p>
            <a:r>
              <a:rPr lang="it-IT" sz="3600" spc="-150" dirty="0">
                <a:solidFill>
                  <a:srgbClr val="002060"/>
                </a:solidFill>
                <a:latin typeface="Arial Black" panose="020B0A04020102020204" pitchFamily="34" charset="0"/>
              </a:rPr>
              <a:t>Le epidemie sono dovute al diffondersi per contagio delle malattie infettive, causate da virus o batteri. </a:t>
            </a:r>
          </a:p>
          <a:p>
            <a:r>
              <a:rPr lang="it-IT" sz="3600" spc="-150" dirty="0">
                <a:solidFill>
                  <a:srgbClr val="002060"/>
                </a:solidFill>
                <a:latin typeface="Arial Black" panose="020B0A04020102020204" pitchFamily="34" charset="0"/>
              </a:rPr>
              <a:t>Quando una malattia infettiva si diffonde improvvisamente, molto rapidamente e ampiamente in una popolazione si parla di “epidemia”.</a:t>
            </a:r>
          </a:p>
        </p:txBody>
      </p:sp>
      <p:sp>
        <p:nvSpPr>
          <p:cNvPr id="4" name="CasellaDiTesto 3">
            <a:extLst>
              <a:ext uri="{FF2B5EF4-FFF2-40B4-BE49-F238E27FC236}">
                <a16:creationId xmlns:a16="http://schemas.microsoft.com/office/drawing/2014/main" id="{75E85A04-8C50-4FDB-B7D1-B238B6FE1DFE}"/>
              </a:ext>
            </a:extLst>
          </p:cNvPr>
          <p:cNvSpPr txBox="1"/>
          <p:nvPr/>
        </p:nvSpPr>
        <p:spPr>
          <a:xfrm>
            <a:off x="5057382" y="6192630"/>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Tree>
    <p:extLst>
      <p:ext uri="{BB962C8B-B14F-4D97-AF65-F5344CB8AC3E}">
        <p14:creationId xmlns:p14="http://schemas.microsoft.com/office/powerpoint/2010/main" val="79528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569BBE9-8DCB-4EFF-A37D-895F71A998A0}"/>
              </a:ext>
            </a:extLst>
          </p:cNvPr>
          <p:cNvSpPr txBox="1"/>
          <p:nvPr/>
        </p:nvSpPr>
        <p:spPr>
          <a:xfrm>
            <a:off x="356296" y="187581"/>
            <a:ext cx="11479408" cy="6186309"/>
          </a:xfrm>
          <a:prstGeom prst="rect">
            <a:avLst/>
          </a:prstGeom>
          <a:noFill/>
        </p:spPr>
        <p:txBody>
          <a:bodyPr wrap="square" rtlCol="0">
            <a:spAutoFit/>
          </a:bodyPr>
          <a:lstStyle/>
          <a:p>
            <a:r>
              <a:rPr lang="it-IT" sz="3600" spc="-150" dirty="0">
                <a:solidFill>
                  <a:srgbClr val="002060"/>
                </a:solidFill>
                <a:latin typeface="Arial Black" panose="020B0A04020102020204" pitchFamily="34" charset="0"/>
              </a:rPr>
              <a:t>La maggior parte delle pandemie hanno un’origine animale. </a:t>
            </a:r>
          </a:p>
          <a:p>
            <a:r>
              <a:rPr lang="it-IT" sz="3600" spc="-150" dirty="0">
                <a:solidFill>
                  <a:srgbClr val="002060"/>
                </a:solidFill>
                <a:latin typeface="Arial Black" panose="020B0A04020102020204" pitchFamily="34" charset="0"/>
              </a:rPr>
              <a:t>In alcuni casi nascono dalla stretta convivenza tra persone e animali da allevamento e sono poi favorite dai grandi agglomerati urbani con elevata densità abitativa. </a:t>
            </a:r>
          </a:p>
          <a:p>
            <a:r>
              <a:rPr lang="it-IT" sz="3600" spc="-150" dirty="0">
                <a:solidFill>
                  <a:srgbClr val="002060"/>
                </a:solidFill>
                <a:latin typeface="Arial Black" panose="020B0A04020102020204" pitchFamily="34" charset="0"/>
              </a:rPr>
              <a:t>Altre epidemie, invece, sono state determinate dalla colonizzazione e dalla conquista di nuovi territori: virus e batteri sconosciuti ai sistemi immunitari delle popolazioni autoctone hanno causato vere e proprie stragi</a:t>
            </a:r>
          </a:p>
        </p:txBody>
      </p:sp>
      <p:sp>
        <p:nvSpPr>
          <p:cNvPr id="4" name="CasellaDiTesto 3">
            <a:extLst>
              <a:ext uri="{FF2B5EF4-FFF2-40B4-BE49-F238E27FC236}">
                <a16:creationId xmlns:a16="http://schemas.microsoft.com/office/drawing/2014/main" id="{9CD96292-62CF-4F06-BB41-5CA6B376750C}"/>
              </a:ext>
            </a:extLst>
          </p:cNvPr>
          <p:cNvSpPr txBox="1"/>
          <p:nvPr/>
        </p:nvSpPr>
        <p:spPr>
          <a:xfrm>
            <a:off x="5057383" y="6273225"/>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Tree>
    <p:extLst>
      <p:ext uri="{BB962C8B-B14F-4D97-AF65-F5344CB8AC3E}">
        <p14:creationId xmlns:p14="http://schemas.microsoft.com/office/powerpoint/2010/main" val="187537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868EF33-8460-45A8-9605-37C29091537A}"/>
              </a:ext>
            </a:extLst>
          </p:cNvPr>
          <p:cNvSpPr txBox="1"/>
          <p:nvPr/>
        </p:nvSpPr>
        <p:spPr>
          <a:xfrm>
            <a:off x="5057382" y="6192630"/>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4" name="CasellaDiTesto 3">
            <a:extLst>
              <a:ext uri="{FF2B5EF4-FFF2-40B4-BE49-F238E27FC236}">
                <a16:creationId xmlns:a16="http://schemas.microsoft.com/office/drawing/2014/main" id="{E1A3D123-3B8E-4512-95DE-F1BCB8A86DD8}"/>
              </a:ext>
            </a:extLst>
          </p:cNvPr>
          <p:cNvSpPr txBox="1"/>
          <p:nvPr/>
        </p:nvSpPr>
        <p:spPr>
          <a:xfrm>
            <a:off x="300625" y="244597"/>
            <a:ext cx="11636679" cy="2554545"/>
          </a:xfrm>
          <a:prstGeom prst="rect">
            <a:avLst/>
          </a:prstGeom>
          <a:noFill/>
        </p:spPr>
        <p:txBody>
          <a:bodyPr wrap="square" rtlCol="0">
            <a:spAutoFit/>
          </a:bodyPr>
          <a:lstStyle/>
          <a:p>
            <a:r>
              <a:rPr lang="it-IT" sz="4000" spc="-150" dirty="0">
                <a:solidFill>
                  <a:srgbClr val="002060"/>
                </a:solidFill>
                <a:latin typeface="Arial Black" panose="020B0A04020102020204" pitchFamily="34" charset="0"/>
              </a:rPr>
              <a:t>Peste di Giustiniano Numero di morti: circa 50−100 milioni, luogo: Medio Oriente, ‎</a:t>
            </a:r>
          </a:p>
          <a:p>
            <a:r>
              <a:rPr lang="it-IT" sz="4000" spc="-150" dirty="0">
                <a:solidFill>
                  <a:srgbClr val="002060"/>
                </a:solidFill>
                <a:latin typeface="Arial Black" panose="020B0A04020102020204" pitchFamily="34" charset="0"/>
              </a:rPr>
              <a:t>Europa‎, ‎Asia‎, ‎Nordafrica </a:t>
            </a:r>
          </a:p>
          <a:p>
            <a:r>
              <a:rPr lang="it-IT" sz="4000" i="1" spc="-150" dirty="0">
                <a:solidFill>
                  <a:srgbClr val="002060"/>
                </a:solidFill>
              </a:rPr>
              <a:t>Periodo: 541 - 542 con ondate fino al 750</a:t>
            </a:r>
          </a:p>
        </p:txBody>
      </p:sp>
      <p:sp>
        <p:nvSpPr>
          <p:cNvPr id="5" name="CasellaDiTesto 4">
            <a:extLst>
              <a:ext uri="{FF2B5EF4-FFF2-40B4-BE49-F238E27FC236}">
                <a16:creationId xmlns:a16="http://schemas.microsoft.com/office/drawing/2014/main" id="{D960740D-82C7-4288-9983-45383C706455}"/>
              </a:ext>
            </a:extLst>
          </p:cNvPr>
          <p:cNvSpPr txBox="1"/>
          <p:nvPr/>
        </p:nvSpPr>
        <p:spPr>
          <a:xfrm>
            <a:off x="277659" y="3218613"/>
            <a:ext cx="11636679" cy="2554545"/>
          </a:xfrm>
          <a:prstGeom prst="rect">
            <a:avLst/>
          </a:prstGeom>
          <a:noFill/>
        </p:spPr>
        <p:txBody>
          <a:bodyPr wrap="square" rtlCol="0">
            <a:spAutoFit/>
          </a:bodyPr>
          <a:lstStyle/>
          <a:p>
            <a:pPr algn="just"/>
            <a:r>
              <a:rPr lang="it-IT" sz="4000" spc="-150" dirty="0">
                <a:solidFill>
                  <a:srgbClr val="002060"/>
                </a:solidFill>
                <a:latin typeface="Arial Black" panose="020B0A04020102020204" pitchFamily="34" charset="0"/>
              </a:rPr>
              <a:t>Peste di Londra fu un'epidemia di peste diffusasi in Inghilterra numero dei morti dai 75 ai 100 mila luogo Inghilterra </a:t>
            </a:r>
          </a:p>
          <a:p>
            <a:pPr algn="just"/>
            <a:r>
              <a:rPr lang="it-IT" sz="4000" i="1" spc="-150" dirty="0">
                <a:solidFill>
                  <a:srgbClr val="002060"/>
                </a:solidFill>
              </a:rPr>
              <a:t>Periodo 1665 - 1666</a:t>
            </a:r>
          </a:p>
        </p:txBody>
      </p:sp>
    </p:spTree>
    <p:extLst>
      <p:ext uri="{BB962C8B-B14F-4D97-AF65-F5344CB8AC3E}">
        <p14:creationId xmlns:p14="http://schemas.microsoft.com/office/powerpoint/2010/main" val="106822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569BBE9-8DCB-4EFF-A37D-895F71A998A0}"/>
              </a:ext>
            </a:extLst>
          </p:cNvPr>
          <p:cNvSpPr txBox="1"/>
          <p:nvPr/>
        </p:nvSpPr>
        <p:spPr>
          <a:xfrm>
            <a:off x="232229" y="3036762"/>
            <a:ext cx="7082971" cy="3416320"/>
          </a:xfrm>
          <a:prstGeom prst="rect">
            <a:avLst/>
          </a:prstGeom>
          <a:noFill/>
        </p:spPr>
        <p:txBody>
          <a:bodyPr wrap="square" rtlCol="0">
            <a:spAutoFit/>
          </a:bodyPr>
          <a:lstStyle/>
          <a:p>
            <a:r>
              <a:rPr lang="it-IT" sz="3600" dirty="0">
                <a:solidFill>
                  <a:srgbClr val="002060"/>
                </a:solidFill>
                <a:latin typeface="Arial Black" panose="020B0A04020102020204" pitchFamily="34" charset="0"/>
              </a:rPr>
              <a:t>Nel corso di pochi anni, (1347 - 1351) si stima che scomparvero un terzo dei 75-80 milioni di persone che costituivano all’epoca la popolazione Europea</a:t>
            </a:r>
          </a:p>
        </p:txBody>
      </p:sp>
      <p:sp>
        <p:nvSpPr>
          <p:cNvPr id="6" name="CasellaDiTesto 5">
            <a:extLst>
              <a:ext uri="{FF2B5EF4-FFF2-40B4-BE49-F238E27FC236}">
                <a16:creationId xmlns:a16="http://schemas.microsoft.com/office/drawing/2014/main" id="{941F6CE0-8E8B-4AEA-87F4-46FF74CA1BFD}"/>
              </a:ext>
            </a:extLst>
          </p:cNvPr>
          <p:cNvSpPr txBox="1"/>
          <p:nvPr/>
        </p:nvSpPr>
        <p:spPr>
          <a:xfrm>
            <a:off x="232229" y="117890"/>
            <a:ext cx="11814628" cy="2862322"/>
          </a:xfrm>
          <a:prstGeom prst="rect">
            <a:avLst/>
          </a:prstGeom>
          <a:noFill/>
        </p:spPr>
        <p:txBody>
          <a:bodyPr wrap="square" rtlCol="0">
            <a:spAutoFit/>
          </a:bodyPr>
          <a:lstStyle/>
          <a:p>
            <a:pPr algn="just"/>
            <a:r>
              <a:rPr lang="it-IT" sz="3600" b="1" dirty="0">
                <a:solidFill>
                  <a:srgbClr val="002060"/>
                </a:solidFill>
                <a:latin typeface="Arial Black" panose="020B0A04020102020204" pitchFamily="34" charset="0"/>
              </a:rPr>
              <a:t>Si moriva senza servitore, si veniva sepolti senza prete, il padre non visitava il figlio, né il figlio il padre, la carità era morta, la speranza annientata» scriveva </a:t>
            </a:r>
            <a:r>
              <a:rPr lang="it-IT" sz="3600" b="1" dirty="0" err="1">
                <a:solidFill>
                  <a:srgbClr val="002060"/>
                </a:solidFill>
                <a:latin typeface="Arial Black" panose="020B0A04020102020204" pitchFamily="34" charset="0"/>
              </a:rPr>
              <a:t>Guy</a:t>
            </a:r>
            <a:r>
              <a:rPr lang="it-IT" sz="3600" b="1" dirty="0">
                <a:solidFill>
                  <a:srgbClr val="002060"/>
                </a:solidFill>
                <a:latin typeface="Arial Black" panose="020B0A04020102020204" pitchFamily="34" charset="0"/>
              </a:rPr>
              <a:t> De </a:t>
            </a:r>
            <a:r>
              <a:rPr lang="it-IT" sz="3600" b="1" dirty="0" err="1">
                <a:solidFill>
                  <a:srgbClr val="002060"/>
                </a:solidFill>
                <a:latin typeface="Arial Black" panose="020B0A04020102020204" pitchFamily="34" charset="0"/>
              </a:rPr>
              <a:t>Chauliac</a:t>
            </a:r>
            <a:r>
              <a:rPr lang="it-IT" sz="3600" b="1" dirty="0">
                <a:solidFill>
                  <a:srgbClr val="002060"/>
                </a:solidFill>
                <a:latin typeface="Arial Black" panose="020B0A04020102020204" pitchFamily="34" charset="0"/>
              </a:rPr>
              <a:t>, medico francese alla corte papale ad Avignone.</a:t>
            </a:r>
          </a:p>
        </p:txBody>
      </p:sp>
      <p:pic>
        <p:nvPicPr>
          <p:cNvPr id="7" name="Immagine 6">
            <a:extLst>
              <a:ext uri="{FF2B5EF4-FFF2-40B4-BE49-F238E27FC236}">
                <a16:creationId xmlns:a16="http://schemas.microsoft.com/office/drawing/2014/main" id="{8EA79BD4-33DE-424F-BEFC-7C33E98FFF17}"/>
              </a:ext>
            </a:extLst>
          </p:cNvPr>
          <p:cNvPicPr>
            <a:picLocks noChangeAspect="1"/>
          </p:cNvPicPr>
          <p:nvPr/>
        </p:nvPicPr>
        <p:blipFill rotWithShape="1">
          <a:blip r:embed="rId2"/>
          <a:srcRect r="8092"/>
          <a:stretch/>
        </p:blipFill>
        <p:spPr>
          <a:xfrm>
            <a:off x="7431313" y="3128118"/>
            <a:ext cx="4615544" cy="3572720"/>
          </a:xfrm>
          <a:prstGeom prst="rect">
            <a:avLst/>
          </a:prstGeom>
        </p:spPr>
      </p:pic>
      <p:sp>
        <p:nvSpPr>
          <p:cNvPr id="5" name="CasellaDiTesto 4">
            <a:extLst>
              <a:ext uri="{FF2B5EF4-FFF2-40B4-BE49-F238E27FC236}">
                <a16:creationId xmlns:a16="http://schemas.microsoft.com/office/drawing/2014/main" id="{69B8260B-49D2-4410-9C3B-8419B3DF9990}"/>
              </a:ext>
            </a:extLst>
          </p:cNvPr>
          <p:cNvSpPr txBox="1"/>
          <p:nvPr/>
        </p:nvSpPr>
        <p:spPr>
          <a:xfrm>
            <a:off x="8701312" y="3298372"/>
            <a:ext cx="2336799" cy="1446550"/>
          </a:xfrm>
          <a:prstGeom prst="rect">
            <a:avLst/>
          </a:prstGeom>
          <a:noFill/>
        </p:spPr>
        <p:txBody>
          <a:bodyPr wrap="square" rtlCol="0">
            <a:spAutoFit/>
          </a:bodyPr>
          <a:lstStyle/>
          <a:p>
            <a:pPr algn="ctr"/>
            <a:r>
              <a:rPr lang="it-IT" sz="4400" b="1" dirty="0">
                <a:solidFill>
                  <a:schemeClr val="bg1"/>
                </a:solidFill>
                <a:latin typeface="Arial Black" panose="020B0A04020102020204" pitchFamily="34" charset="0"/>
              </a:rPr>
              <a:t>PESTE NERA</a:t>
            </a:r>
          </a:p>
        </p:txBody>
      </p:sp>
      <p:sp>
        <p:nvSpPr>
          <p:cNvPr id="8" name="CasellaDiTesto 7">
            <a:extLst>
              <a:ext uri="{FF2B5EF4-FFF2-40B4-BE49-F238E27FC236}">
                <a16:creationId xmlns:a16="http://schemas.microsoft.com/office/drawing/2014/main" id="{0BE982CE-3F34-4C1C-82F3-4D13C36B0D18}"/>
              </a:ext>
            </a:extLst>
          </p:cNvPr>
          <p:cNvSpPr txBox="1"/>
          <p:nvPr/>
        </p:nvSpPr>
        <p:spPr>
          <a:xfrm>
            <a:off x="2326708" y="6217244"/>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Tree>
    <p:extLst>
      <p:ext uri="{BB962C8B-B14F-4D97-AF65-F5344CB8AC3E}">
        <p14:creationId xmlns:p14="http://schemas.microsoft.com/office/powerpoint/2010/main" val="250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166D03F-36C0-486F-A337-0C5058FE9E17}"/>
              </a:ext>
            </a:extLst>
          </p:cNvPr>
          <p:cNvSpPr txBox="1"/>
          <p:nvPr/>
        </p:nvSpPr>
        <p:spPr>
          <a:xfrm>
            <a:off x="5057382" y="6192630"/>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4" name="CasellaDiTesto 3">
            <a:extLst>
              <a:ext uri="{FF2B5EF4-FFF2-40B4-BE49-F238E27FC236}">
                <a16:creationId xmlns:a16="http://schemas.microsoft.com/office/drawing/2014/main" id="{7F560F3A-9E1A-44D9-A2E0-2D61E2B23D89}"/>
              </a:ext>
            </a:extLst>
          </p:cNvPr>
          <p:cNvSpPr txBox="1"/>
          <p:nvPr/>
        </p:nvSpPr>
        <p:spPr>
          <a:xfrm>
            <a:off x="4083486" y="1000635"/>
            <a:ext cx="7785540" cy="1200329"/>
          </a:xfrm>
          <a:prstGeom prst="rect">
            <a:avLst/>
          </a:prstGeom>
          <a:noFill/>
        </p:spPr>
        <p:txBody>
          <a:bodyPr wrap="square" rtlCol="0">
            <a:spAutoFit/>
          </a:bodyPr>
          <a:lstStyle/>
          <a:p>
            <a:r>
              <a:rPr lang="it-IT" sz="3600" spc="-150" dirty="0">
                <a:solidFill>
                  <a:srgbClr val="002060"/>
                </a:solidFill>
                <a:latin typeface="Arial Black" panose="020B0A04020102020204" pitchFamily="34" charset="0"/>
              </a:rPr>
              <a:t>Conosciuta impropriamente con il nome di influenza spagnola,</a:t>
            </a:r>
          </a:p>
        </p:txBody>
      </p:sp>
      <p:pic>
        <p:nvPicPr>
          <p:cNvPr id="5" name="Immagine 4">
            <a:extLst>
              <a:ext uri="{FF2B5EF4-FFF2-40B4-BE49-F238E27FC236}">
                <a16:creationId xmlns:a16="http://schemas.microsoft.com/office/drawing/2014/main" id="{37EDF550-1C3D-4D00-8343-B5BC0AF49DAB}"/>
              </a:ext>
            </a:extLst>
          </p:cNvPr>
          <p:cNvPicPr>
            <a:picLocks noChangeAspect="1"/>
          </p:cNvPicPr>
          <p:nvPr/>
        </p:nvPicPr>
        <p:blipFill>
          <a:blip r:embed="rId2"/>
          <a:stretch>
            <a:fillRect/>
          </a:stretch>
        </p:blipFill>
        <p:spPr>
          <a:xfrm>
            <a:off x="351866" y="245125"/>
            <a:ext cx="3731620" cy="2026822"/>
          </a:xfrm>
          <a:prstGeom prst="rect">
            <a:avLst/>
          </a:prstGeom>
        </p:spPr>
      </p:pic>
      <p:sp>
        <p:nvSpPr>
          <p:cNvPr id="6" name="CasellaDiTesto 5">
            <a:extLst>
              <a:ext uri="{FF2B5EF4-FFF2-40B4-BE49-F238E27FC236}">
                <a16:creationId xmlns:a16="http://schemas.microsoft.com/office/drawing/2014/main" id="{585C7740-737D-421F-88E8-E31BCA12B194}"/>
              </a:ext>
            </a:extLst>
          </p:cNvPr>
          <p:cNvSpPr txBox="1"/>
          <p:nvPr/>
        </p:nvSpPr>
        <p:spPr>
          <a:xfrm>
            <a:off x="4083486" y="200416"/>
            <a:ext cx="7771096" cy="830997"/>
          </a:xfrm>
          <a:prstGeom prst="rect">
            <a:avLst/>
          </a:prstGeom>
          <a:noFill/>
        </p:spPr>
        <p:txBody>
          <a:bodyPr wrap="square" rtlCol="0">
            <a:spAutoFit/>
          </a:bodyPr>
          <a:lstStyle/>
          <a:p>
            <a:r>
              <a:rPr lang="it-IT" sz="4800" b="1" spc="300" dirty="0">
                <a:solidFill>
                  <a:srgbClr val="002060"/>
                </a:solidFill>
                <a:latin typeface="Algerian" panose="04020705040A02060702" pitchFamily="82" charset="0"/>
              </a:rPr>
              <a:t>Influenza spagnola</a:t>
            </a:r>
          </a:p>
        </p:txBody>
      </p:sp>
      <p:sp>
        <p:nvSpPr>
          <p:cNvPr id="7" name="CasellaDiTesto 6">
            <a:extLst>
              <a:ext uri="{FF2B5EF4-FFF2-40B4-BE49-F238E27FC236}">
                <a16:creationId xmlns:a16="http://schemas.microsoft.com/office/drawing/2014/main" id="{EE85A841-4234-402B-ABF5-7D8A317C1D0E}"/>
              </a:ext>
            </a:extLst>
          </p:cNvPr>
          <p:cNvSpPr txBox="1"/>
          <p:nvPr/>
        </p:nvSpPr>
        <p:spPr>
          <a:xfrm>
            <a:off x="197715" y="2271947"/>
            <a:ext cx="11671311" cy="3970318"/>
          </a:xfrm>
          <a:prstGeom prst="rect">
            <a:avLst/>
          </a:prstGeom>
          <a:noFill/>
        </p:spPr>
        <p:txBody>
          <a:bodyPr wrap="square" rtlCol="0">
            <a:spAutoFit/>
          </a:bodyPr>
          <a:lstStyle/>
          <a:p>
            <a:pPr algn="just"/>
            <a:r>
              <a:rPr lang="it-IT" sz="3600" spc="-150" dirty="0">
                <a:solidFill>
                  <a:srgbClr val="002060"/>
                </a:solidFill>
                <a:latin typeface="Arial Black" panose="020B0A04020102020204" pitchFamily="34" charset="0"/>
              </a:rPr>
              <a:t>si diffuse con velocità sorprendente in tutto il mondo, mettendo in ginocchio pure l’India e arrivando fino all’Australia e alle remote isole del Pacifico. In soli 18 mesi l’influenza contagiò almeno un terzo della popolazione mondiale. </a:t>
            </a:r>
          </a:p>
          <a:p>
            <a:pPr algn="just"/>
            <a:r>
              <a:rPr lang="it-IT" sz="3600" spc="-150" dirty="0">
                <a:solidFill>
                  <a:srgbClr val="002060"/>
                </a:solidFill>
                <a:latin typeface="Arial Black" panose="020B0A04020102020204" pitchFamily="34" charset="0"/>
              </a:rPr>
              <a:t>Le stime sul numero dei morti variano da 50 a 100 milioni (Italia 400 mila vittime)</a:t>
            </a:r>
          </a:p>
        </p:txBody>
      </p:sp>
    </p:spTree>
    <p:extLst>
      <p:ext uri="{BB962C8B-B14F-4D97-AF65-F5344CB8AC3E}">
        <p14:creationId xmlns:p14="http://schemas.microsoft.com/office/powerpoint/2010/main" val="23579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00"/>
                                        <p:tgtEl>
                                          <p:spTgt spid="4"/>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166D03F-36C0-486F-A337-0C5058FE9E17}"/>
              </a:ext>
            </a:extLst>
          </p:cNvPr>
          <p:cNvSpPr txBox="1"/>
          <p:nvPr/>
        </p:nvSpPr>
        <p:spPr>
          <a:xfrm>
            <a:off x="5057382" y="6192630"/>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4" name="CasellaDiTesto 3">
            <a:extLst>
              <a:ext uri="{FF2B5EF4-FFF2-40B4-BE49-F238E27FC236}">
                <a16:creationId xmlns:a16="http://schemas.microsoft.com/office/drawing/2014/main" id="{7E7AEA4B-D763-4E71-A89E-5A6D477A08A6}"/>
              </a:ext>
            </a:extLst>
          </p:cNvPr>
          <p:cNvSpPr txBox="1"/>
          <p:nvPr/>
        </p:nvSpPr>
        <p:spPr>
          <a:xfrm>
            <a:off x="244777" y="204823"/>
            <a:ext cx="11702443" cy="1107996"/>
          </a:xfrm>
          <a:prstGeom prst="rect">
            <a:avLst/>
          </a:prstGeom>
          <a:noFill/>
        </p:spPr>
        <p:txBody>
          <a:bodyPr wrap="square" rtlCol="0">
            <a:spAutoFit/>
          </a:bodyPr>
          <a:lstStyle/>
          <a:p>
            <a:pPr algn="ctr"/>
            <a:r>
              <a:rPr lang="it-IT" sz="6600" b="1" spc="-150" dirty="0">
                <a:solidFill>
                  <a:srgbClr val="002060"/>
                </a:solidFill>
                <a:latin typeface="Algerian" panose="04020705040A02060702" pitchFamily="82" charset="0"/>
              </a:rPr>
              <a:t>Come è iniziata? </a:t>
            </a:r>
            <a:endParaRPr lang="it-IT" sz="6000" spc="-150" dirty="0">
              <a:solidFill>
                <a:srgbClr val="002060"/>
              </a:solidFill>
              <a:latin typeface="Arial Black" panose="020B0A04020102020204" pitchFamily="34" charset="0"/>
            </a:endParaRPr>
          </a:p>
        </p:txBody>
      </p:sp>
      <p:sp>
        <p:nvSpPr>
          <p:cNvPr id="5" name="CasellaDiTesto 4">
            <a:extLst>
              <a:ext uri="{FF2B5EF4-FFF2-40B4-BE49-F238E27FC236}">
                <a16:creationId xmlns:a16="http://schemas.microsoft.com/office/drawing/2014/main" id="{F61923BC-DA86-4711-8941-C415F0104FD5}"/>
              </a:ext>
            </a:extLst>
          </p:cNvPr>
          <p:cNvSpPr txBox="1"/>
          <p:nvPr/>
        </p:nvSpPr>
        <p:spPr>
          <a:xfrm>
            <a:off x="214505" y="1312819"/>
            <a:ext cx="11702443" cy="4832092"/>
          </a:xfrm>
          <a:prstGeom prst="rect">
            <a:avLst/>
          </a:prstGeom>
          <a:noFill/>
        </p:spPr>
        <p:txBody>
          <a:bodyPr wrap="square" rtlCol="0">
            <a:spAutoFit/>
          </a:bodyPr>
          <a:lstStyle/>
          <a:p>
            <a:pPr algn="just"/>
            <a:r>
              <a:rPr lang="it-IT" sz="4400" spc="-150" dirty="0">
                <a:solidFill>
                  <a:srgbClr val="002060"/>
                </a:solidFill>
                <a:latin typeface="Arial Black" panose="020B0A04020102020204" pitchFamily="34" charset="0"/>
              </a:rPr>
              <a:t>Centinaia di persone muoiono tra gennaio e febbraio del 1918 negli Stati Uniti, dopo aver sofferto di mal di testa, difficoltà respiratorie, tosse e febbre alta. Alcuni mesi dopo, lo stesso quadro clinico viene osservato in pazienti in Francia, Belgio e Germania. </a:t>
            </a:r>
          </a:p>
        </p:txBody>
      </p:sp>
    </p:spTree>
    <p:extLst>
      <p:ext uri="{BB962C8B-B14F-4D97-AF65-F5344CB8AC3E}">
        <p14:creationId xmlns:p14="http://schemas.microsoft.com/office/powerpoint/2010/main" val="237936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166D03F-36C0-486F-A337-0C5058FE9E17}"/>
              </a:ext>
            </a:extLst>
          </p:cNvPr>
          <p:cNvSpPr txBox="1"/>
          <p:nvPr/>
        </p:nvSpPr>
        <p:spPr>
          <a:xfrm>
            <a:off x="5057382" y="6192630"/>
            <a:ext cx="2077234" cy="584775"/>
          </a:xfrm>
          <a:prstGeom prst="rect">
            <a:avLst/>
          </a:prstGeom>
          <a:noFill/>
        </p:spPr>
        <p:txBody>
          <a:bodyPr wrap="square" rtlCol="0">
            <a:spAutoFit/>
          </a:bodyPr>
          <a:lstStyle/>
          <a:p>
            <a:pPr algn="ctr"/>
            <a:r>
              <a:rPr lang="it-IT" sz="3200" dirty="0">
                <a:latin typeface="French Script MT" panose="03020402040607040605" pitchFamily="66" charset="0"/>
              </a:rPr>
              <a:t>Azelio Gani</a:t>
            </a:r>
          </a:p>
        </p:txBody>
      </p:sp>
      <p:sp>
        <p:nvSpPr>
          <p:cNvPr id="4" name="CasellaDiTesto 3">
            <a:extLst>
              <a:ext uri="{FF2B5EF4-FFF2-40B4-BE49-F238E27FC236}">
                <a16:creationId xmlns:a16="http://schemas.microsoft.com/office/drawing/2014/main" id="{7E7AEA4B-D763-4E71-A89E-5A6D477A08A6}"/>
              </a:ext>
            </a:extLst>
          </p:cNvPr>
          <p:cNvSpPr txBox="1"/>
          <p:nvPr/>
        </p:nvSpPr>
        <p:spPr>
          <a:xfrm>
            <a:off x="184756" y="111373"/>
            <a:ext cx="11702443" cy="3600986"/>
          </a:xfrm>
          <a:prstGeom prst="rect">
            <a:avLst/>
          </a:prstGeom>
          <a:noFill/>
        </p:spPr>
        <p:txBody>
          <a:bodyPr wrap="square" rtlCol="0">
            <a:spAutoFit/>
          </a:bodyPr>
          <a:lstStyle/>
          <a:p>
            <a:pPr algn="just"/>
            <a:r>
              <a:rPr lang="it-IT" sz="3800" spc="-150" dirty="0">
                <a:solidFill>
                  <a:srgbClr val="002060"/>
                </a:solidFill>
                <a:latin typeface="Arial Black" panose="020B0A04020102020204" pitchFamily="34" charset="0"/>
              </a:rPr>
              <a:t>A maggio, un assembramento durante una festa religiosa in Spagna causa lo scoppio dell'epidemia di questa misteriosa malattia. </a:t>
            </a:r>
          </a:p>
          <a:p>
            <a:pPr algn="just"/>
            <a:r>
              <a:rPr lang="it-IT" sz="3800" spc="-150" dirty="0">
                <a:solidFill>
                  <a:srgbClr val="002060"/>
                </a:solidFill>
                <a:latin typeface="Arial Black" panose="020B0A04020102020204" pitchFamily="34" charset="0"/>
              </a:rPr>
              <a:t>Si capì subito che gli assembramenti erano fonte di contagio. La prima ondata in Spagna arrivò proprio dopo le celebrazioni del patrono.</a:t>
            </a:r>
          </a:p>
        </p:txBody>
      </p:sp>
      <p:sp>
        <p:nvSpPr>
          <p:cNvPr id="5" name="CasellaDiTesto 4">
            <a:extLst>
              <a:ext uri="{FF2B5EF4-FFF2-40B4-BE49-F238E27FC236}">
                <a16:creationId xmlns:a16="http://schemas.microsoft.com/office/drawing/2014/main" id="{53F0D70C-5798-4882-A883-D66CD58801F1}"/>
              </a:ext>
            </a:extLst>
          </p:cNvPr>
          <p:cNvSpPr txBox="1"/>
          <p:nvPr/>
        </p:nvSpPr>
        <p:spPr>
          <a:xfrm>
            <a:off x="184756" y="3998387"/>
            <a:ext cx="11702443" cy="1908215"/>
          </a:xfrm>
          <a:prstGeom prst="rect">
            <a:avLst/>
          </a:prstGeom>
          <a:solidFill>
            <a:schemeClr val="bg1"/>
          </a:solidFill>
        </p:spPr>
        <p:txBody>
          <a:bodyPr wrap="square" rtlCol="0">
            <a:spAutoFit/>
          </a:bodyPr>
          <a:lstStyle/>
          <a:p>
            <a:r>
              <a:rPr lang="it-IT" sz="3800" b="1" spc="-150" dirty="0">
                <a:solidFill>
                  <a:srgbClr val="C00000"/>
                </a:solidFill>
                <a:latin typeface="Arial Black" panose="020B0A04020102020204" pitchFamily="34" charset="0"/>
              </a:rPr>
              <a:t>Le scuole sono state chiuse come pure le fabbriche, non fanno più nessuna sepoltura.</a:t>
            </a:r>
            <a:r>
              <a:rPr lang="it-IT" sz="4000" b="1" spc="-150" dirty="0">
                <a:solidFill>
                  <a:srgbClr val="C00000"/>
                </a:solidFill>
                <a:latin typeface="Arial Black" panose="020B0A04020102020204" pitchFamily="34" charset="0"/>
              </a:rPr>
              <a:t> le salme le portano via come i cani”. </a:t>
            </a:r>
            <a:r>
              <a:rPr lang="it-IT" sz="4000" b="1" i="1" spc="-150" dirty="0">
                <a:solidFill>
                  <a:srgbClr val="C00000"/>
                </a:solidFill>
                <a:latin typeface="Arial Black" panose="020B0A04020102020204" pitchFamily="34" charset="0"/>
              </a:rPr>
              <a:t>(</a:t>
            </a:r>
            <a:r>
              <a:rPr lang="it-IT" sz="4000" b="1" i="1" spc="-150" dirty="0">
                <a:solidFill>
                  <a:srgbClr val="C00000"/>
                </a:solidFill>
              </a:rPr>
              <a:t>Biella 1918)</a:t>
            </a:r>
            <a:endParaRPr lang="it-IT" sz="4000" b="1" spc="-150" dirty="0">
              <a:solidFill>
                <a:srgbClr val="C00000"/>
              </a:solidFill>
              <a:latin typeface="Algerian" panose="04020705040A02060702" pitchFamily="82" charset="0"/>
            </a:endParaRPr>
          </a:p>
        </p:txBody>
      </p:sp>
    </p:spTree>
    <p:extLst>
      <p:ext uri="{BB962C8B-B14F-4D97-AF65-F5344CB8AC3E}">
        <p14:creationId xmlns:p14="http://schemas.microsoft.com/office/powerpoint/2010/main" val="428345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900</Words>
  <Application>Microsoft Office PowerPoint</Application>
  <PresentationFormat>Widescreen</PresentationFormat>
  <Paragraphs>57</Paragraphs>
  <Slides>17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17</vt:i4>
      </vt:variant>
    </vt:vector>
  </HeadingPairs>
  <TitlesOfParts>
    <vt:vector size="24" baseType="lpstr">
      <vt:lpstr>Algerian</vt:lpstr>
      <vt:lpstr>Arial</vt:lpstr>
      <vt:lpstr>Arial Black</vt:lpstr>
      <vt:lpstr>Calibri</vt:lpstr>
      <vt:lpstr>Calibri Light</vt:lpstr>
      <vt:lpstr>French Script MT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Azelio Gani</dc:creator>
  <cp:lastModifiedBy>Azelio Gani</cp:lastModifiedBy>
  <cp:revision>42</cp:revision>
  <dcterms:created xsi:type="dcterms:W3CDTF">2021-01-13T15:09:58Z</dcterms:created>
  <dcterms:modified xsi:type="dcterms:W3CDTF">2021-01-31T13:31:32Z</dcterms:modified>
</cp:coreProperties>
</file>