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C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6CEA7-3854-4FD1-9E50-71839E96A77C}" type="datetimeFigureOut">
              <a:rPr lang="it-IT" smtClean="0"/>
              <a:pPr/>
              <a:t>03/10/2017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D8065-3718-4ADC-B85A-29769AEC37D4}" type="slidenum">
              <a:rPr lang="it-IT" smtClean="0"/>
              <a:pPr/>
              <a:t>‹N›</a:t>
            </a:fld>
            <a:endParaRPr lang="it-IT"/>
          </a:p>
        </p:txBody>
      </p:sp>
    </p:spTree>
    <p:extLst>
      <p:ext uri="{BB962C8B-B14F-4D97-AF65-F5344CB8AC3E}">
        <p14:creationId xmlns:p14="http://schemas.microsoft.com/office/powerpoint/2010/main" val="342756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01C4E4C8-FF5A-42EA-B532-CD76CE19F39D}" type="datetime1">
              <a:rPr lang="it-IT" smtClean="0"/>
              <a:pPr/>
              <a:t>03/10/2017</a:t>
            </a:fld>
            <a:endParaRPr lang="it-IT"/>
          </a:p>
        </p:txBody>
      </p:sp>
      <p:sp>
        <p:nvSpPr>
          <p:cNvPr id="2" name="Segnaposto piè di pagina 1"/>
          <p:cNvSpPr>
            <a:spLocks noGrp="1"/>
          </p:cNvSpPr>
          <p:nvPr>
            <p:ph type="ftr" sz="quarter" idx="11"/>
          </p:nvPr>
        </p:nvSpPr>
        <p:spPr/>
        <p:txBody>
          <a:bodyPr/>
          <a:lstStyle/>
          <a:p>
            <a:r>
              <a:rPr lang="it-IT" smtClean="0"/>
              <a:t>Corlito, Interclub, Grosseto, 14.9.2017</a:t>
            </a:r>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6D5A0D6-E6AD-4066-872C-D64673C69A92}" type="datetime1">
              <a:rPr lang="it-IT" smtClean="0"/>
              <a:pPr/>
              <a:t>03/10/2017</a:t>
            </a:fld>
            <a:endParaRPr lang="it-IT"/>
          </a:p>
        </p:txBody>
      </p:sp>
      <p:sp>
        <p:nvSpPr>
          <p:cNvPr id="5" name="Segnaposto piè di pagina 4"/>
          <p:cNvSpPr>
            <a:spLocks noGrp="1"/>
          </p:cNvSpPr>
          <p:nvPr>
            <p:ph type="ftr" sz="quarter" idx="11"/>
          </p:nvPr>
        </p:nvSpPr>
        <p:spPr/>
        <p:txBody>
          <a:bodyPr/>
          <a:lstStyle/>
          <a:p>
            <a:r>
              <a:rPr lang="it-IT" smtClean="0"/>
              <a:t>Corlito, Interclub, Grosseto, 14.9.2017</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8867EBF-F292-4355-ACF9-A41589B96749}" type="datetime1">
              <a:rPr lang="it-IT" smtClean="0"/>
              <a:pPr/>
              <a:t>03/10/2017</a:t>
            </a:fld>
            <a:endParaRPr lang="it-IT"/>
          </a:p>
        </p:txBody>
      </p:sp>
      <p:sp>
        <p:nvSpPr>
          <p:cNvPr id="5" name="Segnaposto piè di pagina 4"/>
          <p:cNvSpPr>
            <a:spLocks noGrp="1"/>
          </p:cNvSpPr>
          <p:nvPr>
            <p:ph type="ftr" sz="quarter" idx="11"/>
          </p:nvPr>
        </p:nvSpPr>
        <p:spPr/>
        <p:txBody>
          <a:bodyPr/>
          <a:lstStyle/>
          <a:p>
            <a:r>
              <a:rPr lang="it-IT" smtClean="0"/>
              <a:t>Corlito, Interclub, Grosseto, 14.9.2017</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F8EAD08F-E32F-4372-9C1F-82AADC9E74FF}" type="datetime1">
              <a:rPr lang="it-IT" smtClean="0"/>
              <a:pPr/>
              <a:t>03/10/2017</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r>
              <a:rPr lang="it-IT" smtClean="0"/>
              <a:t>Corlito, Interclub, Grosseto, 14.9.2017</a:t>
            </a:r>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A1FB6333-B5FF-43A9-8696-9D7F635EB4CF}" type="datetime1">
              <a:rPr lang="it-IT" smtClean="0"/>
              <a:pPr/>
              <a:t>03/10/2017</a:t>
            </a:fld>
            <a:endParaRPr lang="it-IT"/>
          </a:p>
        </p:txBody>
      </p:sp>
      <p:sp>
        <p:nvSpPr>
          <p:cNvPr id="11" name="Segnaposto piè di pagina 10"/>
          <p:cNvSpPr>
            <a:spLocks noGrp="1"/>
          </p:cNvSpPr>
          <p:nvPr>
            <p:ph type="ftr" sz="quarter" idx="11"/>
          </p:nvPr>
        </p:nvSpPr>
        <p:spPr/>
        <p:txBody>
          <a:bodyPr/>
          <a:lstStyle/>
          <a:p>
            <a:r>
              <a:rPr lang="it-IT" smtClean="0"/>
              <a:t>Corlito, Interclub, Grosseto, 14.9.2017</a:t>
            </a:r>
            <a:endParaRPr lang="it-IT"/>
          </a:p>
        </p:txBody>
      </p:sp>
      <p:sp>
        <p:nvSpPr>
          <p:cNvPr id="16" name="Segnaposto numero diapositiva 15"/>
          <p:cNvSpPr>
            <a:spLocks noGrp="1"/>
          </p:cNvSpPr>
          <p:nvPr>
            <p:ph type="sldNum" sz="quarter" idx="12"/>
          </p:nvPr>
        </p:nvSpPr>
        <p:spPr/>
        <p:txBody>
          <a:bodyPr/>
          <a:lstStyle/>
          <a:p>
            <a:fld id="{B007B441-5312-499D-93C3-6E37886527F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65347E25-0659-45EF-A4D6-0D4292D05C00}" type="datetime1">
              <a:rPr lang="it-IT" smtClean="0"/>
              <a:pPr/>
              <a:t>03/10/2017</a:t>
            </a:fld>
            <a:endParaRPr lang="it-IT"/>
          </a:p>
        </p:txBody>
      </p:sp>
      <p:sp>
        <p:nvSpPr>
          <p:cNvPr id="10" name="Segnaposto piè di pagina 9"/>
          <p:cNvSpPr>
            <a:spLocks noGrp="1"/>
          </p:cNvSpPr>
          <p:nvPr>
            <p:ph type="ftr" sz="quarter" idx="11"/>
          </p:nvPr>
        </p:nvSpPr>
        <p:spPr/>
        <p:txBody>
          <a:bodyPr/>
          <a:lstStyle/>
          <a:p>
            <a:r>
              <a:rPr lang="it-IT" smtClean="0"/>
              <a:t>Corlito, Interclub, Grosseto, 14.9.2017</a:t>
            </a:r>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95D6B2CB-85B6-4A35-BF96-FF663F05A83A}" type="datetime1">
              <a:rPr lang="it-IT" smtClean="0"/>
              <a:pPr/>
              <a:t>03/10/2017</a:t>
            </a:fld>
            <a:endParaRPr lang="it-IT"/>
          </a:p>
        </p:txBody>
      </p:sp>
      <p:sp>
        <p:nvSpPr>
          <p:cNvPr id="6" name="Segnaposto piè di pagina 5"/>
          <p:cNvSpPr>
            <a:spLocks noGrp="1"/>
          </p:cNvSpPr>
          <p:nvPr>
            <p:ph type="ftr" sz="quarter" idx="11"/>
          </p:nvPr>
        </p:nvSpPr>
        <p:spPr/>
        <p:txBody>
          <a:bodyPr/>
          <a:lstStyle/>
          <a:p>
            <a:r>
              <a:rPr lang="it-IT" smtClean="0"/>
              <a:t>Corlito, Interclub, Grosseto, 14.9.2017</a:t>
            </a:r>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B007B441-5312-499D-93C3-6E37886527F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E464686-6BBB-4A63-B13B-CA9E5BE7DF50}" type="datetime1">
              <a:rPr lang="it-IT" smtClean="0"/>
              <a:pPr/>
              <a:t>03/10/2017</a:t>
            </a:fld>
            <a:endParaRPr lang="it-IT"/>
          </a:p>
        </p:txBody>
      </p:sp>
      <p:sp>
        <p:nvSpPr>
          <p:cNvPr id="21" name="Segnaposto piè di pagina 20"/>
          <p:cNvSpPr>
            <a:spLocks noGrp="1"/>
          </p:cNvSpPr>
          <p:nvPr>
            <p:ph type="ftr" sz="quarter" idx="11"/>
          </p:nvPr>
        </p:nvSpPr>
        <p:spPr/>
        <p:txBody>
          <a:bodyPr/>
          <a:lstStyle/>
          <a:p>
            <a:r>
              <a:rPr lang="it-IT" smtClean="0"/>
              <a:t>Corlito, Interclub, Grosseto, 14.9.2017</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DEE1057-B8FA-41A4-BFF8-B428908D285E}" type="datetime1">
              <a:rPr lang="it-IT" smtClean="0"/>
              <a:pPr/>
              <a:t>03/10/2017</a:t>
            </a:fld>
            <a:endParaRPr lang="it-IT"/>
          </a:p>
        </p:txBody>
      </p:sp>
      <p:sp>
        <p:nvSpPr>
          <p:cNvPr id="24" name="Segnaposto piè di pagina 23"/>
          <p:cNvSpPr>
            <a:spLocks noGrp="1"/>
          </p:cNvSpPr>
          <p:nvPr>
            <p:ph type="ftr" sz="quarter" idx="11"/>
          </p:nvPr>
        </p:nvSpPr>
        <p:spPr/>
        <p:txBody>
          <a:bodyPr/>
          <a:lstStyle/>
          <a:p>
            <a:r>
              <a:rPr lang="it-IT" smtClean="0"/>
              <a:t>Corlito, Interclub, Grosseto, 14.9.2017</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6546C501-510D-4749-880A-EFDE4E13C724}" type="datetime1">
              <a:rPr lang="it-IT" smtClean="0"/>
              <a:pPr/>
              <a:t>03/10/2017</a:t>
            </a:fld>
            <a:endParaRPr lang="it-IT"/>
          </a:p>
        </p:txBody>
      </p:sp>
      <p:sp>
        <p:nvSpPr>
          <p:cNvPr id="29" name="Segnaposto piè di pagina 28"/>
          <p:cNvSpPr>
            <a:spLocks noGrp="1"/>
          </p:cNvSpPr>
          <p:nvPr>
            <p:ph type="ftr" sz="quarter" idx="11"/>
          </p:nvPr>
        </p:nvSpPr>
        <p:spPr/>
        <p:txBody>
          <a:bodyPr/>
          <a:lstStyle/>
          <a:p>
            <a:r>
              <a:rPr lang="it-IT" smtClean="0"/>
              <a:t>Corlito, Interclub, Grosseto, 14.9.2017</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BB5543F8-2C29-4CFA-BBF5-5EC5779FA40B}" type="datetime1">
              <a:rPr lang="it-IT" smtClean="0"/>
              <a:pPr/>
              <a:t>03/10/2017</a:t>
            </a:fld>
            <a:endParaRPr lang="it-IT"/>
          </a:p>
        </p:txBody>
      </p:sp>
      <p:sp>
        <p:nvSpPr>
          <p:cNvPr id="5" name="Segnaposto piè di pagina 4"/>
          <p:cNvSpPr>
            <a:spLocks noGrp="1"/>
          </p:cNvSpPr>
          <p:nvPr>
            <p:ph type="ftr" sz="quarter" idx="11"/>
          </p:nvPr>
        </p:nvSpPr>
        <p:spPr/>
        <p:txBody>
          <a:bodyPr/>
          <a:lstStyle/>
          <a:p>
            <a:r>
              <a:rPr lang="it-IT" smtClean="0"/>
              <a:t>Corlito, Interclub, Grosseto, 14.9.2017</a:t>
            </a:r>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5C35"/>
        </a:solid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29B7157-2D59-4DBD-A58D-91B3E83D1B25}" type="datetime1">
              <a:rPr lang="it-IT" smtClean="0"/>
              <a:pPr/>
              <a:t>03/10/2017</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it-IT" smtClean="0"/>
              <a:t>Corlito, Interclub, Grosseto, 14.9.2017</a:t>
            </a:r>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007B441-5312-499D-93C3-6E37886527F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p:cNvSpPr>
            <a:spLocks noGrp="1"/>
          </p:cNvSpPr>
          <p:nvPr>
            <p:ph type="ctrTitle"/>
          </p:nvPr>
        </p:nvSpPr>
        <p:spPr>
          <a:xfrm>
            <a:off x="961134" y="4797152"/>
            <a:ext cx="7272808" cy="1627119"/>
          </a:xfrm>
        </p:spPr>
        <p:txBody>
          <a:bodyPr>
            <a:noAutofit/>
          </a:bodyPr>
          <a:lstStyle/>
          <a:p>
            <a:pPr algn="ctr"/>
            <a:r>
              <a:rPr lang="it-IT" sz="3200" dirty="0" smtClean="0">
                <a:solidFill>
                  <a:schemeClr val="bg1"/>
                </a:solidFill>
                <a:latin typeface="Comic Sans MS" pitchFamily="66" charset="0"/>
              </a:rPr>
              <a:t>come mantenere costante </a:t>
            </a:r>
            <a:br>
              <a:rPr lang="it-IT" sz="3200" dirty="0" smtClean="0">
                <a:solidFill>
                  <a:schemeClr val="bg1"/>
                </a:solidFill>
                <a:latin typeface="Comic Sans MS" pitchFamily="66" charset="0"/>
              </a:rPr>
            </a:br>
            <a:r>
              <a:rPr lang="it-IT" sz="3200" dirty="0" smtClean="0">
                <a:solidFill>
                  <a:schemeClr val="bg1"/>
                </a:solidFill>
                <a:latin typeface="Comic Sans MS" pitchFamily="66" charset="0"/>
              </a:rPr>
              <a:t>nel tempo la frequenza </a:t>
            </a:r>
            <a:br>
              <a:rPr lang="it-IT" sz="3200" dirty="0" smtClean="0">
                <a:solidFill>
                  <a:schemeClr val="bg1"/>
                </a:solidFill>
                <a:latin typeface="Comic Sans MS" pitchFamily="66" charset="0"/>
              </a:rPr>
            </a:br>
            <a:r>
              <a:rPr lang="it-IT" sz="3200" dirty="0" smtClean="0">
                <a:solidFill>
                  <a:schemeClr val="bg1"/>
                </a:solidFill>
                <a:latin typeface="Comic Sans MS" pitchFamily="66" charset="0"/>
              </a:rPr>
              <a:t>delle famiglie al Club ?</a:t>
            </a:r>
            <a:br>
              <a:rPr lang="it-IT" sz="3200" dirty="0" smtClean="0">
                <a:solidFill>
                  <a:schemeClr val="bg1"/>
                </a:solidFill>
                <a:latin typeface="Comic Sans MS" pitchFamily="66" charset="0"/>
              </a:rPr>
            </a:br>
            <a:endParaRPr lang="it-IT" sz="3200" dirty="0">
              <a:solidFill>
                <a:schemeClr val="bg1"/>
              </a:solidFill>
              <a:latin typeface="Comic Sans MS" pitchFamily="66" charset="0"/>
            </a:endParaRPr>
          </a:p>
        </p:txBody>
      </p:sp>
      <p:sp>
        <p:nvSpPr>
          <p:cNvPr id="5" name="Sottotitolo 4"/>
          <p:cNvSpPr>
            <a:spLocks noGrp="1"/>
          </p:cNvSpPr>
          <p:nvPr>
            <p:ph type="subTitle" idx="1"/>
          </p:nvPr>
        </p:nvSpPr>
        <p:spPr>
          <a:xfrm>
            <a:off x="376822" y="3018191"/>
            <a:ext cx="8458200" cy="1778961"/>
          </a:xfrm>
        </p:spPr>
        <p:txBody>
          <a:bodyPr>
            <a:normAutofit fontScale="77500" lnSpcReduction="20000"/>
          </a:bodyPr>
          <a:lstStyle/>
          <a:p>
            <a:pPr algn="ctr"/>
            <a:r>
              <a:rPr lang="it-IT" sz="5000" b="1" dirty="0" smtClean="0">
                <a:solidFill>
                  <a:srgbClr val="FFFF00"/>
                </a:solidFill>
                <a:latin typeface="Comic Sans MS" pitchFamily="66" charset="0"/>
              </a:rPr>
              <a:t>Interclub per i 15 anni del </a:t>
            </a:r>
          </a:p>
          <a:p>
            <a:pPr algn="ctr"/>
            <a:r>
              <a:rPr lang="it-IT" sz="5000" b="1" dirty="0" smtClean="0">
                <a:solidFill>
                  <a:srgbClr val="FFFF00"/>
                </a:solidFill>
                <a:latin typeface="Comic Sans MS" pitchFamily="66" charset="0"/>
              </a:rPr>
              <a:t>Club Alcologico Territoriale </a:t>
            </a:r>
          </a:p>
          <a:p>
            <a:pPr algn="ctr"/>
            <a:r>
              <a:rPr lang="it-IT" sz="2800" b="1" dirty="0" smtClean="0">
                <a:solidFill>
                  <a:srgbClr val="FFFF00"/>
                </a:solidFill>
                <a:latin typeface="Comic Sans MS" pitchFamily="66" charset="0"/>
              </a:rPr>
              <a:t>“La scelta” – ACAT Grosseto Nord   14.9.2017</a:t>
            </a:r>
          </a:p>
          <a:p>
            <a:pPr algn="ctr"/>
            <a:r>
              <a:rPr lang="it-IT" sz="2000" dirty="0" smtClean="0">
                <a:solidFill>
                  <a:schemeClr val="bg1"/>
                </a:solidFill>
                <a:latin typeface="Comic Sans MS" pitchFamily="66" charset="0"/>
              </a:rPr>
              <a:t>Giuseppe </a:t>
            </a:r>
            <a:r>
              <a:rPr lang="it-IT" sz="2000" dirty="0" err="1" smtClean="0">
                <a:solidFill>
                  <a:schemeClr val="bg1"/>
                </a:solidFill>
                <a:latin typeface="Comic Sans MS" pitchFamily="66" charset="0"/>
              </a:rPr>
              <a:t>Corlito</a:t>
            </a:r>
            <a:r>
              <a:rPr lang="it-IT" sz="2000" dirty="0" smtClean="0">
                <a:solidFill>
                  <a:schemeClr val="bg1"/>
                </a:solidFill>
                <a:latin typeface="Comic Sans MS" pitchFamily="66" charset="0"/>
              </a:rPr>
              <a:t>, Servitore Insegnante Club “</a:t>
            </a:r>
            <a:r>
              <a:rPr lang="it-IT" sz="2000" dirty="0" err="1" smtClean="0">
                <a:solidFill>
                  <a:schemeClr val="bg1"/>
                </a:solidFill>
                <a:latin typeface="Comic Sans MS" pitchFamily="66" charset="0"/>
              </a:rPr>
              <a:t>Carrari-Pace</a:t>
            </a:r>
            <a:r>
              <a:rPr lang="it-IT" sz="2000" dirty="0" smtClean="0">
                <a:solidFill>
                  <a:schemeClr val="bg1"/>
                </a:solidFill>
                <a:latin typeface="Comic Sans MS" pitchFamily="66" charset="0"/>
              </a:rPr>
              <a:t>”</a:t>
            </a:r>
            <a:endParaRPr lang="it-IT" sz="2000" dirty="0">
              <a:solidFill>
                <a:schemeClr val="bg1"/>
              </a:solidFill>
              <a:latin typeface="Comic Sans MS" pitchFamily="66" charset="0"/>
            </a:endParaRPr>
          </a:p>
        </p:txBody>
      </p:sp>
      <p:pic>
        <p:nvPicPr>
          <p:cNvPr id="2" name="Immagine 1"/>
          <p:cNvPicPr>
            <a:picLocks noChangeAspect="1"/>
          </p:cNvPicPr>
          <p:nvPr/>
        </p:nvPicPr>
        <p:blipFill>
          <a:blip r:embed="rId2"/>
          <a:stretch>
            <a:fillRect/>
          </a:stretch>
        </p:blipFill>
        <p:spPr>
          <a:xfrm>
            <a:off x="1611288" y="188640"/>
            <a:ext cx="5972501" cy="28295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IL COMPORTAMENTO SOBRIO</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92500" lnSpcReduction="10000"/>
          </a:bodyPr>
          <a:lstStyle/>
          <a:p>
            <a:r>
              <a:rPr lang="it-IT" dirty="0" smtClean="0">
                <a:solidFill>
                  <a:schemeClr val="bg1"/>
                </a:solidFill>
                <a:latin typeface="Comic Sans MS" pitchFamily="66" charset="0"/>
              </a:rPr>
              <a:t>È difficile cambiare i comportamenti che auto-mantengono la condotta alcol-correlata e quindi per ottenere il comportamento sobrio, cioè un miglioramento stabile della condotta alcol-correlata e degli altri stili di vita dannosi, è necessario un tempo molto lungo di frequenza al Club, in particolar modo quando l'uso dell'alcol è durato molto tempo e affonda le sue radici in una cultura familiare, sostenuta da quella sociale.</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OTTENERE IL CAMBIAMENTO</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92500" lnSpcReduction="10000"/>
          </a:bodyPr>
          <a:lstStyle/>
          <a:p>
            <a:r>
              <a:rPr lang="it-IT" dirty="0" smtClean="0">
                <a:solidFill>
                  <a:schemeClr val="bg1"/>
                </a:solidFill>
                <a:latin typeface="Comic Sans MS" pitchFamily="66" charset="0"/>
              </a:rPr>
              <a:t>Non solo è necessario modificare il comportamento individuale, </a:t>
            </a:r>
          </a:p>
          <a:p>
            <a:r>
              <a:rPr lang="it-IT" dirty="0" smtClean="0">
                <a:solidFill>
                  <a:schemeClr val="bg1"/>
                </a:solidFill>
                <a:latin typeface="Comic Sans MS" pitchFamily="66" charset="0"/>
              </a:rPr>
              <a:t>ma anche il comportamento familiare </a:t>
            </a:r>
          </a:p>
          <a:p>
            <a:r>
              <a:rPr lang="it-IT" dirty="0" smtClean="0">
                <a:solidFill>
                  <a:schemeClr val="bg1"/>
                </a:solidFill>
                <a:latin typeface="Comic Sans MS" pitchFamily="66" charset="0"/>
              </a:rPr>
              <a:t>e il comportamento sociale, cioè la cultura dominante o anche la spiritualità antropologica dominante, perché si ottenga almeno che la libertà di non bere sia tutelata quanto quella di bere (come si può leggere nella Carta Europea sull’Alcol di Parigi del 1995).</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Quanto dura il cambiamento ?</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lstStyle/>
          <a:p>
            <a:r>
              <a:rPr lang="it-IT" dirty="0" smtClean="0">
                <a:solidFill>
                  <a:schemeClr val="bg1"/>
                </a:solidFill>
                <a:latin typeface="Comic Sans MS" pitchFamily="66" charset="0"/>
              </a:rPr>
              <a:t>Raggiungere un comportamento sobrio è un processo di crescita e maturazione continua</a:t>
            </a:r>
          </a:p>
          <a:p>
            <a:r>
              <a:rPr lang="it-IT" dirty="0" smtClean="0">
                <a:solidFill>
                  <a:schemeClr val="bg1"/>
                </a:solidFill>
                <a:latin typeface="Comic Sans MS" pitchFamily="66" charset="0"/>
              </a:rPr>
              <a:t>Per ottenere il risultato, la frequenza del Club deve essere molto prolungata e di fatto, siccome la crescita e la maturazione è un processo continuo, tale frequenza non finisce mai. </a:t>
            </a:r>
          </a:p>
          <a:p>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latin typeface="Comic Sans MS" pitchFamily="66" charset="0"/>
              </a:rPr>
              <a:t>IL BERE GIOVANILE  (NON “ALCOLISMO” GIOVANILE)</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92500" lnSpcReduction="10000"/>
          </a:bodyPr>
          <a:lstStyle/>
          <a:p>
            <a:r>
              <a:rPr lang="it-IT" dirty="0" smtClean="0">
                <a:solidFill>
                  <a:schemeClr val="bg1"/>
                </a:solidFill>
                <a:latin typeface="Comic Sans MS" pitchFamily="66" charset="0"/>
              </a:rPr>
              <a:t>Quanto detto vale anche per il cosiddetto “bere giovanile”.</a:t>
            </a:r>
          </a:p>
          <a:p>
            <a:r>
              <a:rPr lang="it-IT" dirty="0" smtClean="0">
                <a:solidFill>
                  <a:schemeClr val="bg1"/>
                </a:solidFill>
                <a:latin typeface="Comic Sans MS" pitchFamily="66" charset="0"/>
              </a:rPr>
              <a:t>Il bere dei ragazzi è un problema familiare, le indagini nazionali e le nostre locali, ci dimostrano che i ragazzi cominciano a bere in casa (di solito vino ai pasti secondo la nostra cultura mediterranea) intorno ai 10 anni e poi, se hanno questa consuetudine familiare, è più facile che bevano al bar, in discoteca, al pub, agli </a:t>
            </a:r>
            <a:r>
              <a:rPr lang="it-IT" i="1" dirty="0" smtClean="0">
                <a:solidFill>
                  <a:schemeClr val="bg1"/>
                </a:solidFill>
                <a:latin typeface="Comic Sans MS" pitchFamily="66" charset="0"/>
              </a:rPr>
              <a:t>happy </a:t>
            </a:r>
            <a:r>
              <a:rPr lang="it-IT" i="1" dirty="0" err="1" smtClean="0">
                <a:solidFill>
                  <a:schemeClr val="bg1"/>
                </a:solidFill>
                <a:latin typeface="Comic Sans MS" pitchFamily="66" charset="0"/>
              </a:rPr>
              <a:t>hour</a:t>
            </a:r>
            <a:r>
              <a:rPr lang="it-IT" dirty="0" smtClean="0">
                <a:solidFill>
                  <a:schemeClr val="bg1"/>
                </a:solidFill>
                <a:latin typeface="Comic Sans MS" pitchFamily="66" charset="0"/>
              </a:rPr>
              <a:t>.  </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I RAGAZZI </a:t>
            </a:r>
            <a:r>
              <a:rPr lang="it-IT" dirty="0" err="1" smtClean="0">
                <a:solidFill>
                  <a:srgbClr val="FFFF00"/>
                </a:solidFill>
                <a:latin typeface="Comic Sans MS" pitchFamily="66" charset="0"/>
              </a:rPr>
              <a:t>DI</a:t>
            </a:r>
            <a:r>
              <a:rPr lang="it-IT" dirty="0" smtClean="0">
                <a:solidFill>
                  <a:srgbClr val="FFFF00"/>
                </a:solidFill>
                <a:latin typeface="Comic Sans MS" pitchFamily="66" charset="0"/>
              </a:rPr>
              <a:t> GROSSETO</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85000" lnSpcReduction="20000"/>
          </a:bodyPr>
          <a:lstStyle/>
          <a:p>
            <a:r>
              <a:rPr lang="it-IT" dirty="0" smtClean="0">
                <a:solidFill>
                  <a:schemeClr val="bg1"/>
                </a:solidFill>
                <a:latin typeface="Comic Sans MS" pitchFamily="66" charset="0"/>
              </a:rPr>
              <a:t>In una nostra indagine su 1002 studenti delle scuole medie superiori (2004) abbiamo trovato una relazione statisticamente significativa tra bassa autostima (e basso rendimento scolastico) e abitudine al bere alcolici e al bere “a rischio” (ubriachezza e </a:t>
            </a:r>
            <a:r>
              <a:rPr lang="it-IT" i="1" dirty="0" err="1" smtClean="0">
                <a:solidFill>
                  <a:schemeClr val="bg1"/>
                </a:solidFill>
                <a:latin typeface="Comic Sans MS" pitchFamily="66" charset="0"/>
              </a:rPr>
              <a:t>binge</a:t>
            </a:r>
            <a:r>
              <a:rPr lang="it-IT" i="1" dirty="0" smtClean="0">
                <a:solidFill>
                  <a:schemeClr val="bg1"/>
                </a:solidFill>
                <a:latin typeface="Comic Sans MS" pitchFamily="66" charset="0"/>
              </a:rPr>
              <a:t> </a:t>
            </a:r>
            <a:r>
              <a:rPr lang="it-IT" i="1" dirty="0" err="1" smtClean="0">
                <a:solidFill>
                  <a:schemeClr val="bg1"/>
                </a:solidFill>
                <a:latin typeface="Comic Sans MS" pitchFamily="66" charset="0"/>
              </a:rPr>
              <a:t>drinking</a:t>
            </a:r>
            <a:r>
              <a:rPr lang="it-IT" dirty="0" smtClean="0">
                <a:solidFill>
                  <a:schemeClr val="bg1"/>
                </a:solidFill>
                <a:latin typeface="Comic Sans MS" pitchFamily="66" charset="0"/>
              </a:rPr>
              <a:t>).</a:t>
            </a:r>
          </a:p>
          <a:p>
            <a:r>
              <a:rPr lang="it-IT" dirty="0" smtClean="0">
                <a:solidFill>
                  <a:schemeClr val="bg1"/>
                </a:solidFill>
                <a:latin typeface="Comic Sans MS" pitchFamily="66" charset="0"/>
              </a:rPr>
              <a:t>Un circolo vizioso: i ragazzi con più bassa stima di sé tendono ad assumere alcol perché questa sostanza  infonde una falsa euforia, una falsa autostima, finito l'effetto euforizzante dell'alcol essi si ritrovano con una stima di sé ancora più bassa perché più o meno consapevolmente sanno di aver sbagliato e ricorrono più facilmente all'alcol. </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IL RUOLO DELLA FAMIGLIA</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92500" lnSpcReduction="20000"/>
          </a:bodyPr>
          <a:lstStyle/>
          <a:p>
            <a:r>
              <a:rPr lang="it-IT" dirty="0" smtClean="0">
                <a:solidFill>
                  <a:schemeClr val="bg1"/>
                </a:solidFill>
                <a:latin typeface="Comic Sans MS" pitchFamily="66" charset="0"/>
              </a:rPr>
              <a:t>Tutte le relazioni familiari, scolastiche e sociali, che favoriscono un aumento dell'autostima, sono fattori protettivi; analogamente anche cavarsela meglio nelle relazioni favorisce l'autostima e quindi protegge dal rischio dell'alcol. </a:t>
            </a:r>
          </a:p>
          <a:p>
            <a:r>
              <a:rPr lang="it-IT" dirty="0" smtClean="0">
                <a:solidFill>
                  <a:schemeClr val="bg1"/>
                </a:solidFill>
                <a:latin typeface="Comic Sans MS" pitchFamily="66" charset="0"/>
              </a:rPr>
              <a:t>La famiglia, insieme alla scuola, ha un ruolo di prim'ordine per acquisire l’autostima fornendo con l'educazione quelle che l'OMS chiama </a:t>
            </a:r>
            <a:r>
              <a:rPr lang="it-IT" i="1" dirty="0" smtClean="0">
                <a:solidFill>
                  <a:schemeClr val="bg1"/>
                </a:solidFill>
                <a:latin typeface="Comic Sans MS" pitchFamily="66" charset="0"/>
              </a:rPr>
              <a:t>life - </a:t>
            </a:r>
            <a:r>
              <a:rPr lang="it-IT" i="1" dirty="0" err="1" smtClean="0">
                <a:solidFill>
                  <a:schemeClr val="bg1"/>
                </a:solidFill>
                <a:latin typeface="Comic Sans MS" pitchFamily="66" charset="0"/>
              </a:rPr>
              <a:t>skill</a:t>
            </a:r>
            <a:r>
              <a:rPr lang="it-IT" dirty="0" smtClean="0">
                <a:solidFill>
                  <a:schemeClr val="bg1"/>
                </a:solidFill>
                <a:latin typeface="Comic Sans MS" pitchFamily="66" charset="0"/>
              </a:rPr>
              <a:t>, quelle abilità di vita necessarie a vivere nella comunità</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CHE FARE ?</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92500" lnSpcReduction="10000"/>
          </a:bodyPr>
          <a:lstStyle/>
          <a:p>
            <a:r>
              <a:rPr lang="it-IT" dirty="0" smtClean="0">
                <a:solidFill>
                  <a:schemeClr val="bg1"/>
                </a:solidFill>
                <a:latin typeface="Comic Sans MS" pitchFamily="66" charset="0"/>
              </a:rPr>
              <a:t>Un buon approccio familiare</a:t>
            </a:r>
          </a:p>
          <a:p>
            <a:r>
              <a:rPr lang="it-IT" dirty="0" smtClean="0">
                <a:solidFill>
                  <a:schemeClr val="bg1"/>
                </a:solidFill>
                <a:latin typeface="Comic Sans MS" pitchFamily="66" charset="0"/>
              </a:rPr>
              <a:t>Un continuo lavoro </a:t>
            </a:r>
            <a:r>
              <a:rPr lang="it-IT" smtClean="0">
                <a:solidFill>
                  <a:schemeClr val="bg1"/>
                </a:solidFill>
                <a:latin typeface="Comic Sans MS" pitchFamily="66" charset="0"/>
              </a:rPr>
              <a:t>per recuperare gli </a:t>
            </a:r>
            <a:r>
              <a:rPr lang="it-IT" dirty="0" smtClean="0">
                <a:solidFill>
                  <a:schemeClr val="bg1"/>
                </a:solidFill>
                <a:latin typeface="Comic Sans MS" pitchFamily="66" charset="0"/>
              </a:rPr>
              <a:t>assenti</a:t>
            </a:r>
          </a:p>
          <a:p>
            <a:r>
              <a:rPr lang="it-IT" dirty="0" smtClean="0">
                <a:solidFill>
                  <a:schemeClr val="bg1"/>
                </a:solidFill>
                <a:latin typeface="Comic Sans MS" pitchFamily="66" charset="0"/>
              </a:rPr>
              <a:t>Un continuo lavoro con la rete sociale</a:t>
            </a:r>
          </a:p>
          <a:p>
            <a:r>
              <a:rPr lang="it-IT" dirty="0" smtClean="0">
                <a:solidFill>
                  <a:schemeClr val="bg1"/>
                </a:solidFill>
                <a:latin typeface="Comic Sans MS" pitchFamily="66" charset="0"/>
              </a:rPr>
              <a:t>Un’ Educazione Ecologica Continua</a:t>
            </a:r>
          </a:p>
          <a:p>
            <a:r>
              <a:rPr lang="it-IT" dirty="0" smtClean="0">
                <a:solidFill>
                  <a:schemeClr val="bg1"/>
                </a:solidFill>
                <a:latin typeface="Comic Sans MS" pitchFamily="66" charset="0"/>
              </a:rPr>
              <a:t>L’apprendimento delle </a:t>
            </a:r>
            <a:r>
              <a:rPr lang="it-IT" dirty="0" err="1" smtClean="0">
                <a:solidFill>
                  <a:schemeClr val="bg1"/>
                </a:solidFill>
                <a:latin typeface="Comic Sans MS" pitchFamily="66" charset="0"/>
              </a:rPr>
              <a:t>life-skill</a:t>
            </a:r>
            <a:r>
              <a:rPr lang="it-IT" dirty="0" smtClean="0">
                <a:solidFill>
                  <a:schemeClr val="bg1"/>
                </a:solidFill>
                <a:latin typeface="Comic Sans MS" pitchFamily="66" charset="0"/>
              </a:rPr>
              <a:t>, cioè delle abilità di vita relative alla comunicazione efficace. Esse servono a mantenere nel Club sia le famiglie con i giovani che quelle con problemi complessi</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16</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solidFill>
                  <a:srgbClr val="FFFF00"/>
                </a:solidFill>
                <a:latin typeface="Comic Sans MS" pitchFamily="66" charset="0"/>
              </a:rPr>
              <a:t>Un paio di considerazioni sui dati</a:t>
            </a:r>
            <a:endParaRPr lang="it-IT" sz="2800" dirty="0">
              <a:solidFill>
                <a:srgbClr val="FFFF00"/>
              </a:solidFill>
              <a:latin typeface="Comic Sans MS" pitchFamily="66" charset="0"/>
            </a:endParaRPr>
          </a:p>
        </p:txBody>
      </p:sp>
      <p:sp>
        <p:nvSpPr>
          <p:cNvPr id="3" name="Segnaposto contenuto 2"/>
          <p:cNvSpPr>
            <a:spLocks noGrp="1"/>
          </p:cNvSpPr>
          <p:nvPr>
            <p:ph idx="1"/>
          </p:nvPr>
        </p:nvSpPr>
        <p:spPr/>
        <p:txBody>
          <a:bodyPr/>
          <a:lstStyle/>
          <a:p>
            <a:r>
              <a:rPr lang="it-IT" dirty="0" smtClean="0">
                <a:solidFill>
                  <a:schemeClr val="bg1"/>
                </a:solidFill>
                <a:latin typeface="Comic Sans MS" pitchFamily="66" charset="0"/>
              </a:rPr>
              <a:t>Secondo la Banca dati nazionale i cosiddetti “casi difficili” o meglio le famiglie con problemi “complessi” in media abbandonano il Club nel primo anno di frequenza (in particolare quelle con membri giovani)</a:t>
            </a:r>
          </a:p>
          <a:p>
            <a:r>
              <a:rPr lang="it-IT" dirty="0" smtClean="0">
                <a:solidFill>
                  <a:schemeClr val="bg1"/>
                </a:solidFill>
                <a:latin typeface="Comic Sans MS" pitchFamily="66" charset="0"/>
              </a:rPr>
              <a:t>In media la maggior parte delle famiglie lascia il Club al terzo anno di frequenza </a:t>
            </a:r>
          </a:p>
          <a:p>
            <a:pPr>
              <a:buNone/>
            </a:pPr>
            <a:r>
              <a:rPr lang="it-IT" sz="2000" dirty="0" smtClean="0">
                <a:solidFill>
                  <a:schemeClr val="bg1"/>
                </a:solidFill>
                <a:latin typeface="Comic Sans MS" pitchFamily="66" charset="0"/>
              </a:rPr>
              <a:t>Vedi G. </a:t>
            </a:r>
            <a:r>
              <a:rPr lang="it-IT" sz="2000" dirty="0" err="1" smtClean="0">
                <a:solidFill>
                  <a:schemeClr val="bg1"/>
                </a:solidFill>
                <a:latin typeface="Comic Sans MS" pitchFamily="66" charset="0"/>
              </a:rPr>
              <a:t>Corlito</a:t>
            </a:r>
            <a:r>
              <a:rPr lang="it-IT" sz="2000" dirty="0" smtClean="0">
                <a:solidFill>
                  <a:schemeClr val="bg1"/>
                </a:solidFill>
                <a:latin typeface="Comic Sans MS" pitchFamily="66" charset="0"/>
              </a:rPr>
              <a:t> (a cura di), </a:t>
            </a:r>
            <a:r>
              <a:rPr lang="it-IT" sz="2000" i="1" dirty="0" err="1" smtClean="0">
                <a:solidFill>
                  <a:schemeClr val="bg1"/>
                </a:solidFill>
                <a:latin typeface="Comic Sans MS" pitchFamily="66" charset="0"/>
              </a:rPr>
              <a:t>Alcologia</a:t>
            </a:r>
            <a:r>
              <a:rPr lang="it-IT" sz="2000" i="1" dirty="0" smtClean="0">
                <a:solidFill>
                  <a:schemeClr val="bg1"/>
                </a:solidFill>
                <a:latin typeface="Comic Sans MS" pitchFamily="66" charset="0"/>
              </a:rPr>
              <a:t> e salute mentale</a:t>
            </a:r>
            <a:r>
              <a:rPr lang="it-IT" sz="2000" dirty="0" smtClean="0">
                <a:solidFill>
                  <a:schemeClr val="bg1"/>
                </a:solidFill>
                <a:latin typeface="Comic Sans MS" pitchFamily="66" charset="0"/>
              </a:rPr>
              <a:t>, </a:t>
            </a:r>
            <a:r>
              <a:rPr lang="it-IT" sz="2000" dirty="0" err="1" smtClean="0">
                <a:solidFill>
                  <a:schemeClr val="bg1"/>
                </a:solidFill>
                <a:latin typeface="Comic Sans MS" pitchFamily="66" charset="0"/>
              </a:rPr>
              <a:t>Erickson</a:t>
            </a:r>
            <a:r>
              <a:rPr lang="it-IT" sz="2000" dirty="0" smtClean="0">
                <a:solidFill>
                  <a:schemeClr val="bg1"/>
                </a:solidFill>
                <a:latin typeface="Comic Sans MS" pitchFamily="66" charset="0"/>
              </a:rPr>
              <a:t>, 2006</a:t>
            </a:r>
            <a:endParaRPr lang="it-IT" sz="2000" dirty="0">
              <a:solidFill>
                <a:schemeClr val="bg1"/>
              </a:solidFill>
              <a:latin typeface="Comic Sans MS" pitchFamily="66" charset="0"/>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a:t>
            </a:fld>
            <a:endParaRPr lang="it-IT"/>
          </a:p>
        </p:txBody>
      </p:sp>
      <p:sp>
        <p:nvSpPr>
          <p:cNvPr id="5" name="Segnaposto piè di pagina 4"/>
          <p:cNvSpPr>
            <a:spLocks noGrp="1"/>
          </p:cNvSpPr>
          <p:nvPr>
            <p:ph type="ftr" sz="quarter" idx="11"/>
          </p:nvPr>
        </p:nvSpPr>
        <p:spPr/>
        <p:txBody>
          <a:bodyPr/>
          <a:lstStyle/>
          <a:p>
            <a:r>
              <a:rPr lang="it-IT" smtClean="0"/>
              <a:t>Corlito, Interclub, Grosseto, 14.9.2017</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RAGGIUNGERE L’ASTINENZA</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lnSpcReduction="10000"/>
          </a:bodyPr>
          <a:lstStyle/>
          <a:p>
            <a:r>
              <a:rPr lang="it-IT" dirty="0" smtClean="0">
                <a:solidFill>
                  <a:schemeClr val="bg1"/>
                </a:solidFill>
                <a:latin typeface="Comic Sans MS" pitchFamily="66" charset="0"/>
              </a:rPr>
              <a:t>La frequenza costante del Club prolungata nel tempo è l'unico modo per rimanere astinenti dall'alcol.</a:t>
            </a:r>
          </a:p>
          <a:p>
            <a:r>
              <a:rPr lang="it-IT" dirty="0" smtClean="0">
                <a:solidFill>
                  <a:schemeClr val="bg1"/>
                </a:solidFill>
                <a:latin typeface="Comic Sans MS" pitchFamily="66" charset="0"/>
              </a:rPr>
              <a:t>Quando l'intera famiglia riesce ad astenersi dal consumo di alcol, l’astinenza  è un obbiettivo relativamente facile da  raggiungere, ciò accade di solito nel primo anno di frequenza al Club (65-80% dei casi)</a:t>
            </a:r>
          </a:p>
          <a:p>
            <a:pPr>
              <a:buNone/>
            </a:pPr>
            <a:r>
              <a:rPr lang="it-IT" sz="2000" dirty="0" smtClean="0">
                <a:solidFill>
                  <a:schemeClr val="bg1"/>
                </a:solidFill>
                <a:latin typeface="Comic Sans MS" pitchFamily="66" charset="0"/>
              </a:rPr>
              <a:t>Vedi “Studio VALCAT” (</a:t>
            </a:r>
            <a:r>
              <a:rPr lang="it-IT" sz="2000" dirty="0" err="1" smtClean="0">
                <a:solidFill>
                  <a:schemeClr val="bg1"/>
                </a:solidFill>
                <a:latin typeface="Comic Sans MS" pitchFamily="66" charset="0"/>
              </a:rPr>
              <a:t>VALutazione</a:t>
            </a:r>
            <a:r>
              <a:rPr lang="it-IT" sz="2000" dirty="0" smtClean="0">
                <a:solidFill>
                  <a:schemeClr val="bg1"/>
                </a:solidFill>
                <a:latin typeface="Comic Sans MS" pitchFamily="66" charset="0"/>
              </a:rPr>
              <a:t> CAT) G. </a:t>
            </a:r>
            <a:r>
              <a:rPr lang="it-IT" sz="2000" dirty="0" err="1" smtClean="0">
                <a:solidFill>
                  <a:schemeClr val="bg1"/>
                </a:solidFill>
                <a:latin typeface="Comic Sans MS" pitchFamily="66" charset="0"/>
              </a:rPr>
              <a:t>Corlito</a:t>
            </a:r>
            <a:r>
              <a:rPr lang="it-IT" sz="2000" dirty="0" smtClean="0">
                <a:solidFill>
                  <a:schemeClr val="bg1"/>
                </a:solidFill>
                <a:latin typeface="Comic Sans MS" pitchFamily="66" charset="0"/>
              </a:rPr>
              <a:t> </a:t>
            </a:r>
            <a:r>
              <a:rPr lang="it-IT" sz="2000" dirty="0" err="1" smtClean="0">
                <a:solidFill>
                  <a:schemeClr val="bg1"/>
                </a:solidFill>
                <a:latin typeface="Comic Sans MS" pitchFamily="66" charset="0"/>
              </a:rPr>
              <a:t>et</a:t>
            </a:r>
            <a:r>
              <a:rPr lang="it-IT" sz="2000" dirty="0" smtClean="0">
                <a:solidFill>
                  <a:schemeClr val="bg1"/>
                </a:solidFill>
                <a:latin typeface="Comic Sans MS" pitchFamily="66" charset="0"/>
              </a:rPr>
              <a:t> al., 2014</a:t>
            </a:r>
            <a:endParaRPr lang="it-IT" sz="2000" dirty="0">
              <a:solidFill>
                <a:schemeClr val="bg1"/>
              </a:solidFill>
              <a:latin typeface="Comic Sans MS" pitchFamily="66" charset="0"/>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3</a:t>
            </a:fld>
            <a:endParaRPr lang="it-IT"/>
          </a:p>
        </p:txBody>
      </p:sp>
      <p:sp>
        <p:nvSpPr>
          <p:cNvPr id="5" name="Segnaposto piè di pagina 4"/>
          <p:cNvSpPr>
            <a:spLocks noGrp="1"/>
          </p:cNvSpPr>
          <p:nvPr>
            <p:ph type="ftr" sz="quarter" idx="11"/>
          </p:nvPr>
        </p:nvSpPr>
        <p:spPr/>
        <p:txBody>
          <a:bodyPr/>
          <a:lstStyle/>
          <a:p>
            <a:r>
              <a:rPr lang="it-IT" smtClean="0"/>
              <a:t>Corlito, Interclub, Grosseto, 14.9.2017</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OLTRE L’ASTINENZA</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92500" lnSpcReduction="20000"/>
          </a:bodyPr>
          <a:lstStyle/>
          <a:p>
            <a:r>
              <a:rPr lang="it-IT" dirty="0" smtClean="0">
                <a:solidFill>
                  <a:schemeClr val="bg1"/>
                </a:solidFill>
                <a:latin typeface="Comic Sans MS" pitchFamily="66" charset="0"/>
              </a:rPr>
              <a:t>Si può raggiungere la “fase secca” del ciclo vitale della famiglia con problemi con l'alcol, cioè l'astinenza dalle bevande alcoliche, mentre restano gli altri problemi comportamentali e soprattutto relazionali.</a:t>
            </a:r>
          </a:p>
          <a:p>
            <a:r>
              <a:rPr lang="it-IT" dirty="0" smtClean="0">
                <a:solidFill>
                  <a:schemeClr val="bg1"/>
                </a:solidFill>
                <a:latin typeface="Comic Sans MS" pitchFamily="66" charset="0"/>
              </a:rPr>
              <a:t>Ad esempio può continuare ad esserci il </a:t>
            </a:r>
            <a:r>
              <a:rPr lang="it-IT" u="sng" dirty="0" smtClean="0">
                <a:solidFill>
                  <a:schemeClr val="bg1"/>
                </a:solidFill>
                <a:latin typeface="Comic Sans MS" pitchFamily="66" charset="0"/>
              </a:rPr>
              <a:t>silenzio</a:t>
            </a:r>
            <a:r>
              <a:rPr lang="it-IT" dirty="0" smtClean="0">
                <a:solidFill>
                  <a:schemeClr val="bg1"/>
                </a:solidFill>
                <a:latin typeface="Comic Sans MS" pitchFamily="66" charset="0"/>
              </a:rPr>
              <a:t> come modalità di comunicazione principale, le </a:t>
            </a:r>
            <a:r>
              <a:rPr lang="it-IT" u="sng" dirty="0" smtClean="0">
                <a:solidFill>
                  <a:schemeClr val="bg1"/>
                </a:solidFill>
                <a:latin typeface="Comic Sans MS" pitchFamily="66" charset="0"/>
              </a:rPr>
              <a:t>incomprensioni</a:t>
            </a:r>
            <a:r>
              <a:rPr lang="it-IT" dirty="0" smtClean="0">
                <a:solidFill>
                  <a:schemeClr val="bg1"/>
                </a:solidFill>
                <a:latin typeface="Comic Sans MS" pitchFamily="66" charset="0"/>
              </a:rPr>
              <a:t> o peggio i </a:t>
            </a:r>
            <a:r>
              <a:rPr lang="it-IT" u="sng" dirty="0" smtClean="0">
                <a:solidFill>
                  <a:schemeClr val="bg1"/>
                </a:solidFill>
                <a:latin typeface="Comic Sans MS" pitchFamily="66" charset="0"/>
              </a:rPr>
              <a:t>litigi</a:t>
            </a:r>
            <a:r>
              <a:rPr lang="it-IT" dirty="0" smtClean="0">
                <a:solidFill>
                  <a:schemeClr val="bg1"/>
                </a:solidFill>
                <a:latin typeface="Comic Sans MS" pitchFamily="66" charset="0"/>
              </a:rPr>
              <a:t>, la </a:t>
            </a:r>
            <a:r>
              <a:rPr lang="it-IT" u="sng" dirty="0" smtClean="0">
                <a:solidFill>
                  <a:schemeClr val="bg1"/>
                </a:solidFill>
                <a:latin typeface="Comic Sans MS" pitchFamily="66" charset="0"/>
              </a:rPr>
              <a:t>mancanza di responsabilità </a:t>
            </a:r>
            <a:r>
              <a:rPr lang="it-IT" dirty="0" smtClean="0">
                <a:solidFill>
                  <a:schemeClr val="bg1"/>
                </a:solidFill>
                <a:latin typeface="Comic Sans MS" pitchFamily="66" charset="0"/>
              </a:rPr>
              <a:t>di un membro della famiglia (chi assume l'alcol di solito o i figli) e l'eccessiva responsabilizzazione di altri.</a:t>
            </a:r>
          </a:p>
          <a:p>
            <a:pPr>
              <a:buNone/>
            </a:pPr>
            <a:r>
              <a:rPr lang="it-IT" sz="2000" dirty="0" smtClean="0">
                <a:solidFill>
                  <a:schemeClr val="bg1"/>
                </a:solidFill>
                <a:latin typeface="Comic Sans MS" pitchFamily="66" charset="0"/>
              </a:rPr>
              <a:t>Vedi il “Manuale per la crescita dei Club”, 2016</a:t>
            </a:r>
            <a:endParaRPr lang="it-IT" sz="2200" dirty="0">
              <a:solidFill>
                <a:schemeClr val="bg1"/>
              </a:solidFill>
              <a:latin typeface="Comic Sans MS" pitchFamily="66" charset="0"/>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4</a:t>
            </a:fld>
            <a:endParaRPr lang="it-IT"/>
          </a:p>
        </p:txBody>
      </p:sp>
      <p:sp>
        <p:nvSpPr>
          <p:cNvPr id="5" name="Segnaposto piè di pagina 4"/>
          <p:cNvSpPr>
            <a:spLocks noGrp="1"/>
          </p:cNvSpPr>
          <p:nvPr>
            <p:ph type="ftr" sz="quarter" idx="11"/>
          </p:nvPr>
        </p:nvSpPr>
        <p:spPr/>
        <p:txBody>
          <a:bodyPr/>
          <a:lstStyle/>
          <a:p>
            <a:r>
              <a:rPr lang="it-IT" smtClean="0"/>
              <a:t>Corlito, Interclub, Grosseto, 14.9.2017</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I PROBLEMI RELAZIONALI</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85000" lnSpcReduction="10000"/>
          </a:bodyPr>
          <a:lstStyle/>
          <a:p>
            <a:r>
              <a:rPr lang="it-IT" dirty="0" smtClean="0">
                <a:solidFill>
                  <a:schemeClr val="bg1"/>
                </a:solidFill>
                <a:latin typeface="Comic Sans MS" pitchFamily="66" charset="0"/>
              </a:rPr>
              <a:t>Di solito la soluzione dei problemi relazionali implica una frequenza molto più lunga e spesso è da essi che riparte la ricaduta “secca”, cioè il ritorno al comportamento precedente, e “umida” con il ritorno al bere alcol. </a:t>
            </a:r>
          </a:p>
          <a:p>
            <a:r>
              <a:rPr lang="it-IT" dirty="0" smtClean="0">
                <a:solidFill>
                  <a:schemeClr val="bg1"/>
                </a:solidFill>
                <a:latin typeface="Comic Sans MS" pitchFamily="66" charset="0"/>
              </a:rPr>
              <a:t>L'uso dell'alcol è sempre un problema relazionale, è un problema di tipo comportamentale che dura nel tempo, trova nelle difficoltà relazionali la sua origine e provoca a sua volta problemi relazionali che lo mantengono nel tempo. </a:t>
            </a:r>
          </a:p>
          <a:p>
            <a:r>
              <a:rPr lang="it-IT" dirty="0" smtClean="0">
                <a:solidFill>
                  <a:schemeClr val="bg1"/>
                </a:solidFill>
                <a:latin typeface="Comic Sans MS" pitchFamily="66" charset="0"/>
              </a:rPr>
              <a:t>È UN CIRCOLO VIZIOSO</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5</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DALL’ASTINENZA ALLA SOBRIETÀ </a:t>
            </a:r>
            <a:endParaRPr lang="it-IT" dirty="0">
              <a:solidFill>
                <a:srgbClr val="FFFF00"/>
              </a:solidFill>
              <a:latin typeface="Comic Sans MS" pitchFamily="66" charset="0"/>
            </a:endParaRPr>
          </a:p>
        </p:txBody>
      </p:sp>
      <p:sp>
        <p:nvSpPr>
          <p:cNvPr id="3" name="Segnaposto contenuto 2"/>
          <p:cNvSpPr>
            <a:spLocks noGrp="1"/>
          </p:cNvSpPr>
          <p:nvPr>
            <p:ph idx="1"/>
          </p:nvPr>
        </p:nvSpPr>
        <p:spPr>
          <a:xfrm>
            <a:off x="304800" y="1554162"/>
            <a:ext cx="8686800" cy="4755158"/>
          </a:xfrm>
        </p:spPr>
        <p:txBody>
          <a:bodyPr>
            <a:normAutofit fontScale="92500" lnSpcReduction="20000"/>
          </a:bodyPr>
          <a:lstStyle/>
          <a:p>
            <a:r>
              <a:rPr lang="it-IT" dirty="0" smtClean="0">
                <a:solidFill>
                  <a:schemeClr val="bg1"/>
                </a:solidFill>
                <a:latin typeface="Comic Sans MS" pitchFamily="66" charset="0"/>
              </a:rPr>
              <a:t>Il cosiddetto “bevitore umido”, cioè il membro della famiglia che beve, può in maniera relativamente facile cessare di assumere le bevande alcoliche: per </a:t>
            </a:r>
            <a:r>
              <a:rPr lang="it-IT" dirty="0" err="1" smtClean="0">
                <a:solidFill>
                  <a:schemeClr val="bg1"/>
                </a:solidFill>
                <a:latin typeface="Comic Sans MS" pitchFamily="66" charset="0"/>
              </a:rPr>
              <a:t>Hudolin</a:t>
            </a:r>
            <a:r>
              <a:rPr lang="it-IT" dirty="0" smtClean="0">
                <a:solidFill>
                  <a:schemeClr val="bg1"/>
                </a:solidFill>
                <a:latin typeface="Comic Sans MS" pitchFamily="66" charset="0"/>
              </a:rPr>
              <a:t>  egli è la parte “mobile” e “intelligente”della famiglia. </a:t>
            </a:r>
          </a:p>
          <a:p>
            <a:pPr>
              <a:buNone/>
            </a:pPr>
            <a:endParaRPr lang="it-IT" dirty="0" smtClean="0">
              <a:solidFill>
                <a:schemeClr val="bg1"/>
              </a:solidFill>
              <a:latin typeface="Comic Sans MS" pitchFamily="66" charset="0"/>
            </a:endParaRPr>
          </a:p>
          <a:p>
            <a:r>
              <a:rPr lang="it-IT" dirty="0" smtClean="0">
                <a:solidFill>
                  <a:schemeClr val="bg1"/>
                </a:solidFill>
                <a:latin typeface="Comic Sans MS" pitchFamily="66" charset="0"/>
              </a:rPr>
              <a:t>Se le relazioni familiari non cambiano intorno, cosa che definiamo “il percorso dall'astinenza alla sobrietà”, chi beve non ha alcuna convenienza nel mantenere l'astinenza e ritorna al comportamento precedente. </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latin typeface="Comic Sans MS" pitchFamily="66" charset="0"/>
              </a:rPr>
              <a:t>I BEVITORI “SECCHI” (O FAMILIARI ?)</a:t>
            </a:r>
            <a:endParaRPr lang="it-IT" dirty="0">
              <a:solidFill>
                <a:srgbClr val="FFFF00"/>
              </a:solidFill>
              <a:latin typeface="Comic Sans MS" pitchFamily="66" charset="0"/>
            </a:endParaRPr>
          </a:p>
        </p:txBody>
      </p:sp>
      <p:sp>
        <p:nvSpPr>
          <p:cNvPr id="3" name="Segnaposto contenuto 2"/>
          <p:cNvSpPr>
            <a:spLocks noGrp="1"/>
          </p:cNvSpPr>
          <p:nvPr>
            <p:ph idx="1"/>
          </p:nvPr>
        </p:nvSpPr>
        <p:spPr>
          <a:xfrm>
            <a:off x="304800" y="1554162"/>
            <a:ext cx="8686800" cy="4971182"/>
          </a:xfrm>
        </p:spPr>
        <p:txBody>
          <a:bodyPr>
            <a:normAutofit fontScale="77500" lnSpcReduction="20000"/>
          </a:bodyPr>
          <a:lstStyle/>
          <a:p>
            <a:r>
              <a:rPr lang="it-IT" dirty="0" smtClean="0">
                <a:solidFill>
                  <a:schemeClr val="bg1"/>
                </a:solidFill>
                <a:latin typeface="Comic Sans MS" pitchFamily="66" charset="0"/>
              </a:rPr>
              <a:t>I “bevitori secchi” della famiglia, cioè i membri che non bevono o che bevono “poco”, con quote di rabbia ed aggressività elevate verso chi assume alcol, fanno grande fatica a cambiare il loro comportamento e stentano a capire perché devono cambiare anche loro lo stile di vita </a:t>
            </a:r>
            <a:r>
              <a:rPr lang="it-IT" dirty="0" err="1" smtClean="0">
                <a:solidFill>
                  <a:schemeClr val="bg1"/>
                </a:solidFill>
                <a:latin typeface="Comic Sans MS" pitchFamily="66" charset="0"/>
              </a:rPr>
              <a:t>alcolcorrelato</a:t>
            </a:r>
            <a:r>
              <a:rPr lang="it-IT" dirty="0" smtClean="0">
                <a:solidFill>
                  <a:schemeClr val="bg1"/>
                </a:solidFill>
                <a:latin typeface="Comic Sans MS" pitchFamily="66" charset="0"/>
              </a:rPr>
              <a:t>, quando il problema  per loro è individuale, di chi beve.</a:t>
            </a:r>
          </a:p>
          <a:p>
            <a:r>
              <a:rPr lang="it-IT" dirty="0" smtClean="0">
                <a:solidFill>
                  <a:schemeClr val="bg1"/>
                </a:solidFill>
                <a:latin typeface="Comic Sans MS" pitchFamily="66" charset="0"/>
              </a:rPr>
              <a:t>Non capiscono il  circolo vizioso in cui si trova la loro famiglia ed hanno difficoltà a cambiare.      È molto più facile dire agli altri di cambiare il comportamento socialmente accettato, lo stile di vita, che non cambiare il proprio. </a:t>
            </a:r>
          </a:p>
          <a:p>
            <a:r>
              <a:rPr lang="it-IT" dirty="0" smtClean="0">
                <a:solidFill>
                  <a:schemeClr val="bg1"/>
                </a:solidFill>
                <a:latin typeface="Comic Sans MS" pitchFamily="66" charset="0"/>
              </a:rPr>
              <a:t>SOLO CAMBIANDO IL NOSTRO COMPORTAMENTO POSSIAMO OTTENERE  IL CAMBIAMENTO DEGLI ALTRI. </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LA </a:t>
            </a:r>
            <a:r>
              <a:rPr lang="it-IT" dirty="0" err="1" smtClean="0">
                <a:solidFill>
                  <a:srgbClr val="FFFF00"/>
                </a:solidFill>
                <a:latin typeface="Comic Sans MS" pitchFamily="66" charset="0"/>
              </a:rPr>
              <a:t>SOBRIETà</a:t>
            </a:r>
            <a:endParaRPr lang="it-IT" dirty="0">
              <a:solidFill>
                <a:srgbClr val="FFFF00"/>
              </a:solidFill>
              <a:latin typeface="Comic Sans MS" pitchFamily="66" charset="0"/>
            </a:endParaRPr>
          </a:p>
        </p:txBody>
      </p:sp>
      <p:sp>
        <p:nvSpPr>
          <p:cNvPr id="3" name="Segnaposto contenuto 2"/>
          <p:cNvSpPr>
            <a:spLocks noGrp="1"/>
          </p:cNvSpPr>
          <p:nvPr>
            <p:ph idx="1"/>
          </p:nvPr>
        </p:nvSpPr>
        <p:spPr/>
        <p:txBody>
          <a:bodyPr>
            <a:normAutofit fontScale="92500" lnSpcReduction="10000"/>
          </a:bodyPr>
          <a:lstStyle/>
          <a:p>
            <a:pPr lvl="0"/>
            <a:r>
              <a:rPr lang="it-IT" dirty="0" smtClean="0">
                <a:solidFill>
                  <a:schemeClr val="bg1"/>
                </a:solidFill>
                <a:latin typeface="Comic Sans MS" pitchFamily="66" charset="0"/>
              </a:rPr>
              <a:t>Per ottenere il comportamento sobrio, cioè un miglioramento stabile della condotta </a:t>
            </a:r>
            <a:r>
              <a:rPr lang="it-IT" dirty="0" err="1" smtClean="0">
                <a:solidFill>
                  <a:schemeClr val="bg1"/>
                </a:solidFill>
                <a:latin typeface="Comic Sans MS" pitchFamily="66" charset="0"/>
              </a:rPr>
              <a:t>alcolcorrelata</a:t>
            </a:r>
            <a:r>
              <a:rPr lang="it-IT" dirty="0" smtClean="0">
                <a:solidFill>
                  <a:schemeClr val="bg1"/>
                </a:solidFill>
                <a:latin typeface="Comic Sans MS" pitchFamily="66" charset="0"/>
              </a:rPr>
              <a:t> e degli altri stili di vita dannosi, è necessario un tempo molto lungo di frequenza al Club. </a:t>
            </a:r>
          </a:p>
          <a:p>
            <a:r>
              <a:rPr lang="it-IT" dirty="0" smtClean="0">
                <a:solidFill>
                  <a:schemeClr val="bg1"/>
                </a:solidFill>
                <a:latin typeface="Comic Sans MS" pitchFamily="66" charset="0"/>
              </a:rPr>
              <a:t>Per ottenere il risultato la frequenza del Club deve essere molto prolungata e di fatto, siccome la crescita e la maturazione è un processo continuo, tale frequenza non finisce mai. </a:t>
            </a:r>
          </a:p>
          <a:p>
            <a:pPr lvl="0"/>
            <a:endParaRPr lang="it-IT" dirty="0" smtClean="0">
              <a:solidFill>
                <a:schemeClr val="bg1"/>
              </a:solidFill>
              <a:latin typeface="Comic Sans MS" pitchFamily="66" charset="0"/>
            </a:endParaRPr>
          </a:p>
          <a:p>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latin typeface="Comic Sans MS" pitchFamily="66" charset="0"/>
              </a:rPr>
              <a:t>CAUSALITÀ CIRCOLARE (FEEDBACK) </a:t>
            </a:r>
            <a:endParaRPr lang="it-IT" dirty="0">
              <a:solidFill>
                <a:srgbClr val="FFFF00"/>
              </a:solidFill>
              <a:latin typeface="Comic Sans MS" pitchFamily="66" charset="0"/>
            </a:endParaRPr>
          </a:p>
        </p:txBody>
      </p:sp>
      <p:sp>
        <p:nvSpPr>
          <p:cNvPr id="3" name="Segnaposto contenuto 2"/>
          <p:cNvSpPr>
            <a:spLocks noGrp="1"/>
          </p:cNvSpPr>
          <p:nvPr>
            <p:ph idx="1"/>
          </p:nvPr>
        </p:nvSpPr>
        <p:spPr>
          <a:xfrm>
            <a:off x="179512" y="1554162"/>
            <a:ext cx="8812088" cy="4525963"/>
          </a:xfrm>
        </p:spPr>
        <p:txBody>
          <a:bodyPr>
            <a:normAutofit lnSpcReduction="10000"/>
          </a:bodyPr>
          <a:lstStyle/>
          <a:p>
            <a:r>
              <a:rPr lang="it-IT" dirty="0" smtClean="0">
                <a:solidFill>
                  <a:schemeClr val="bg1"/>
                </a:solidFill>
                <a:latin typeface="Comic Sans MS" pitchFamily="66" charset="0"/>
              </a:rPr>
              <a:t>La frequenza costante e prolungata del Club serve non solo a smettere di bere alcolici, ma a cambiare le relazioni familiari che auto-mantengono la condotta alcol-correlata. </a:t>
            </a:r>
          </a:p>
          <a:p>
            <a:r>
              <a:rPr lang="it-IT" dirty="0" smtClean="0">
                <a:solidFill>
                  <a:schemeClr val="bg1"/>
                </a:solidFill>
                <a:latin typeface="Comic Sans MS" pitchFamily="66" charset="0"/>
              </a:rPr>
              <a:t>Siamo di fronte ad una classica “causalità circolare”, quella per cui i comportamenti negativi (ma anche positivi) si auto-mantengono: ad es. termostato (feed-back)</a:t>
            </a:r>
            <a:endParaRPr lang="it-IT" dirty="0">
              <a:solidFill>
                <a:schemeClr val="bg1"/>
              </a:solidFill>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Corlito, Interclub, Grosseto, 14.9.2017</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9</a:t>
            </a:fld>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TotalTime>
  <Words>1333</Words>
  <Application>Microsoft Office PowerPoint</Application>
  <PresentationFormat>Presentazione su schermo (4:3)</PresentationFormat>
  <Paragraphs>89</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Terra</vt:lpstr>
      <vt:lpstr>come mantenere costante  nel tempo la frequenza  delle famiglie al Club ? </vt:lpstr>
      <vt:lpstr>Un paio di considerazioni sui dati</vt:lpstr>
      <vt:lpstr>RAGGIUNGERE L’ASTINENZA</vt:lpstr>
      <vt:lpstr>OLTRE L’ASTINENZA</vt:lpstr>
      <vt:lpstr>I PROBLEMI RELAZIONALI</vt:lpstr>
      <vt:lpstr>DALL’ASTINENZA ALLA SOBRIETÀ </vt:lpstr>
      <vt:lpstr>I BEVITORI “SECCHI” (O FAMILIARI ?)</vt:lpstr>
      <vt:lpstr>LA SOBRIETà</vt:lpstr>
      <vt:lpstr>CAUSALITÀ CIRCOLARE (FEEDBACK) </vt:lpstr>
      <vt:lpstr>IL COMPORTAMENTO SOBRIO</vt:lpstr>
      <vt:lpstr>OTTENERE IL CAMBIAMENTO</vt:lpstr>
      <vt:lpstr>Quanto dura il cambiamento ?</vt:lpstr>
      <vt:lpstr>IL BERE GIOVANILE  (NON “ALCOLISMO” GIOVANILE)</vt:lpstr>
      <vt:lpstr>I RAGAZZI DI GROSSETO</vt:lpstr>
      <vt:lpstr>IL RUOLO DELLA FAMIGLIA</vt:lpstr>
      <vt:lpstr>CHE FARE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mantenere costante nel tempo la frequenza delle famiglie al Club</dc:title>
  <dc:creator>Giuseppe Corlito</dc:creator>
  <cp:lastModifiedBy>Azelio</cp:lastModifiedBy>
  <cp:revision>33</cp:revision>
  <dcterms:created xsi:type="dcterms:W3CDTF">2017-08-31T21:59:19Z</dcterms:created>
  <dcterms:modified xsi:type="dcterms:W3CDTF">2017-10-03T15:32:54Z</dcterms:modified>
</cp:coreProperties>
</file>