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66" r:id="rId3"/>
    <p:sldId id="256" r:id="rId4"/>
    <p:sldId id="261" r:id="rId5"/>
    <p:sldId id="267" r:id="rId6"/>
    <p:sldId id="265" r:id="rId7"/>
    <p:sldId id="264" r:id="rId8"/>
    <p:sldId id="268" r:id="rId9"/>
    <p:sldId id="271" r:id="rId10"/>
    <p:sldId id="270" r:id="rId11"/>
    <p:sldId id="269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 varScale="1">
        <p:scale>
          <a:sx n="81" d="100"/>
          <a:sy n="81" d="100"/>
        </p:scale>
        <p:origin x="22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31764-A886-485B-AF7F-AEF8E421F8AF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D7AA5-E4FF-4578-85C1-6E34DCF611E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07947-B6DE-4D4D-A623-CDFF4295EC5D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E78D44-47AF-44D2-967C-16D47EB51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0BCDDE5-E3B9-4919-B5B9-01E09F2E3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460223-D17E-4C98-8E3F-1FDC4334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F5C980-450E-4BEB-BBDD-2799F3F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AFC74C-D549-4452-9F82-40FBD6A9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004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232F5-6690-4D11-B343-B9F94E17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2E4698-07DC-4C62-AB65-30FA6A8C1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A87C4A-420C-4F8F-9819-215D2EEE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1C2F87-2E66-487C-A1DD-155B0697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B24A5A-E13A-4EB2-8B27-66B4C3A0F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275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08E717D-A86A-44FB-8271-E199424DD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EEBF313-9290-4775-A659-E97948E40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EF59B6-0F37-4431-BF69-C35A22F1D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9F5069-FE01-4352-87D5-524C13027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F7B625-3ECC-4881-BB00-3CBB0D99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77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FCDFF7-3EF3-4B1D-9D10-E50753BBF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8B2736-CC04-4D51-9AC4-946DA0196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196DD2-E295-4E5E-95A1-20CCF4DD4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1F86E0-12C3-4375-9E0F-613F3606C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DBD123-4E5D-4B3A-90EC-EA9D94D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39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7448E7-B463-456A-BCB2-7A12A1997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E0CFC3-D2E6-4CDB-8B51-EE766C74D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7507B1-21DF-4EB4-B03C-617BD5D3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532359-933E-410B-9D1F-F50B9DA43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F12021-D600-4D08-8E8A-B4F0C661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099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87FFC6-ECF6-4355-9032-F4D7587F4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480367-87A1-450F-893E-C6CD8185B6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F11A797-CE66-4FC6-8895-A2FB66D92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FD0259-10A8-40ED-9FCE-7868D74A7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FBA0D4-E32F-43BF-9DF6-0BCF71C72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5E0E782-46F0-418A-BB77-3771F5940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09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B9E96F-BA0B-4093-B446-702FE2114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478B6E-FC37-4B03-ADCA-EF4817F78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632A6B-39CA-44DE-9B21-2BFC953F6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5D9B27A-3419-428D-9C6B-A11A5B875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C1D817F-1BA1-4FD6-851E-7E22801CA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1B8FE72-0082-44C7-84F9-A7A8D300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6660AF0-0E0A-45A4-ACD3-FE58FD97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5E99E0F-5DD2-48D9-BF5E-443178C02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0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7C89AC-7428-42E6-84CD-C57005B36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9065C98-CAA6-4E6A-B157-F4552403A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AB68B9-6A7B-4399-B38B-9821A0758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3E85473-9303-4AD5-9227-B23AFD07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65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374E8FC-7C5B-4505-AA71-279525686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F7386B2-C4A0-42A2-88F3-5834FAFA8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09DC9D-B301-4EF4-8800-9DF478EE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590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EF08B0-1A96-4190-9A61-199704BAB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7929B0-D8D8-41C8-94B6-6B494C8E8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33D94C3-6718-4B40-A141-614429A19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4736D6-2B6F-451B-893A-D4673FC85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874425-2128-4CC2-8E38-5EDE04CF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796B6C-C25D-4357-B404-1031BC47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838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8CE358-26F0-41D0-8507-B1C7C4E65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0615690-F4E6-4F26-A046-CA93C7734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4F02A7-B138-46AF-8D80-F289C9341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EF1772-DDE1-445A-A50B-C8419B66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C8BEDA-B3AD-4A2F-B72D-616EA0F4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22E32E-76A1-42C7-A478-96FD5C82E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43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B617D7C-2177-4651-AA6C-19A507987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E175A6-6276-4BEB-9F26-483F6A74B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0DFEB1-0F80-45E3-8CE5-AF5D1E439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CC027-54D5-49ED-82EF-A3560DCDDA32}" type="datetimeFigureOut">
              <a:rPr lang="it-IT" smtClean="0"/>
              <a:pPr/>
              <a:t>29/04/2021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CB36F5-75A0-470F-B933-1B5FE573AD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2CD984-8CC5-4CE3-8F6A-935B35526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E9416-84DF-4A46-B104-ACDD640870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18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F058F3-6A81-44F7-A42B-16596D6F0D25}"/>
              </a:ext>
            </a:extLst>
          </p:cNvPr>
          <p:cNvSpPr txBox="1"/>
          <p:nvPr/>
        </p:nvSpPr>
        <p:spPr>
          <a:xfrm>
            <a:off x="384628" y="2166733"/>
            <a:ext cx="114227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>
                <a:solidFill>
                  <a:schemeClr val="bg1"/>
                </a:solidFill>
              </a:rPr>
              <a:t>CLUB: come uscire dalla crisi?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71C4CC6D-C150-4075-B7E5-D50B66023F9B}"/>
              </a:ext>
            </a:extLst>
          </p:cNvPr>
          <p:cNvSpPr txBox="1"/>
          <p:nvPr/>
        </p:nvSpPr>
        <p:spPr>
          <a:xfrm>
            <a:off x="638827" y="306870"/>
            <a:ext cx="10915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6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INCONTRO DI SENSIBILIZZAZIONE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81A70F1-175F-4018-B1E1-A4443C26C8FB}"/>
              </a:ext>
            </a:extLst>
          </p:cNvPr>
          <p:cNvSpPr txBox="1"/>
          <p:nvPr/>
        </p:nvSpPr>
        <p:spPr>
          <a:xfrm>
            <a:off x="638827" y="4375264"/>
            <a:ext cx="112812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26 aprile, ore 16-18  https://meet.google.com/svx-axwy-xtq</a:t>
            </a:r>
          </a:p>
        </p:txBody>
      </p:sp>
    </p:spTree>
    <p:extLst>
      <p:ext uri="{BB962C8B-B14F-4D97-AF65-F5344CB8AC3E}">
        <p14:creationId xmlns:p14="http://schemas.microsoft.com/office/powerpoint/2010/main" val="2232482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FF00"/>
                </a:solidFill>
                <a:effectLst/>
                <a:latin typeface="Comic Sans MS" pitchFamily="66" charset="0"/>
              </a:rPr>
              <a:t>UN PROGRAMMA ALCOLOGICO </a:t>
            </a:r>
            <a:r>
              <a:rPr lang="it-IT" sz="3600" b="1">
                <a:solidFill>
                  <a:srgbClr val="FFFF00"/>
                </a:solidFill>
                <a:effectLst/>
                <a:latin typeface="Comic Sans MS" pitchFamily="66" charset="0"/>
              </a:rPr>
              <a:t>TERRITORIALE </a:t>
            </a:r>
            <a:endParaRPr lang="it-IT" sz="3600" b="1" dirty="0">
              <a:solidFill>
                <a:srgbClr val="FFFF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Corlito, Grosseto, CESVOT, 18.2.2011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Rettangolo arrotondato 4"/>
          <p:cNvSpPr/>
          <p:nvPr/>
        </p:nvSpPr>
        <p:spPr>
          <a:xfrm>
            <a:off x="815413" y="3645024"/>
            <a:ext cx="28803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007435" y="393305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itchFamily="66" charset="0"/>
              </a:rPr>
              <a:t>SERVIZIO ALCOLOGICO</a:t>
            </a:r>
          </a:p>
        </p:txBody>
      </p:sp>
      <p:sp>
        <p:nvSpPr>
          <p:cNvPr id="7" name="Ovale 6"/>
          <p:cNvSpPr/>
          <p:nvPr/>
        </p:nvSpPr>
        <p:spPr>
          <a:xfrm>
            <a:off x="5711957" y="3573016"/>
            <a:ext cx="3264363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096000" y="371703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itchFamily="66" charset="0"/>
              </a:rPr>
              <a:t>CENTRO ALCOLOGICO TERRITORIALE</a:t>
            </a:r>
          </a:p>
        </p:txBody>
      </p:sp>
      <p:sp>
        <p:nvSpPr>
          <p:cNvPr id="9" name="Freccia bidirezionale orizzontale 8"/>
          <p:cNvSpPr/>
          <p:nvPr/>
        </p:nvSpPr>
        <p:spPr>
          <a:xfrm>
            <a:off x="3791744" y="4149080"/>
            <a:ext cx="1824203" cy="216024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arrotondato 9"/>
          <p:cNvSpPr/>
          <p:nvPr/>
        </p:nvSpPr>
        <p:spPr>
          <a:xfrm>
            <a:off x="5327915" y="5301208"/>
            <a:ext cx="3360373" cy="10081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519936" y="5373217"/>
            <a:ext cx="3072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itchFamily="66" charset="0"/>
              </a:rPr>
              <a:t>AMBULATORIO </a:t>
            </a:r>
          </a:p>
          <a:p>
            <a:r>
              <a:rPr lang="it-IT" dirty="0">
                <a:latin typeface="Comic Sans MS" pitchFamily="66" charset="0"/>
              </a:rPr>
              <a:t>ALCOLOGICO</a:t>
            </a:r>
          </a:p>
        </p:txBody>
      </p:sp>
      <p:sp>
        <p:nvSpPr>
          <p:cNvPr id="12" name="Freccia bidirezionale orizzontale 11"/>
          <p:cNvSpPr/>
          <p:nvPr/>
        </p:nvSpPr>
        <p:spPr>
          <a:xfrm rot="1963962">
            <a:off x="3586481" y="4923030"/>
            <a:ext cx="1939397" cy="305867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527382" y="5589240"/>
            <a:ext cx="3360373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623392" y="587727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itchFamily="66" charset="0"/>
              </a:rPr>
              <a:t>OSPEDALE SENZA </a:t>
            </a:r>
          </a:p>
          <a:p>
            <a:r>
              <a:rPr lang="it-IT" dirty="0">
                <a:latin typeface="Comic Sans MS" pitchFamily="66" charset="0"/>
              </a:rPr>
              <a:t>ALCOL</a:t>
            </a:r>
          </a:p>
        </p:txBody>
      </p:sp>
      <p:sp>
        <p:nvSpPr>
          <p:cNvPr id="15" name="Freccia bidirezionale orizzontale 14"/>
          <p:cNvSpPr/>
          <p:nvPr/>
        </p:nvSpPr>
        <p:spPr>
          <a:xfrm>
            <a:off x="3983765" y="5949280"/>
            <a:ext cx="1347360" cy="279648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bidirezionale orizzontale 15"/>
          <p:cNvSpPr/>
          <p:nvPr/>
        </p:nvSpPr>
        <p:spPr>
          <a:xfrm rot="5560361">
            <a:off x="6712256" y="4855660"/>
            <a:ext cx="500149" cy="383835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1207698" y="1412776"/>
            <a:ext cx="2392025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1487488" y="1700809"/>
            <a:ext cx="19285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itchFamily="66" charset="0"/>
              </a:rPr>
              <a:t>RETE DEI SERVIZI TERRITORIALI</a:t>
            </a:r>
          </a:p>
        </p:txBody>
      </p:sp>
      <p:sp>
        <p:nvSpPr>
          <p:cNvPr id="19" name="Freccia bidirezionale orizzontale 18"/>
          <p:cNvSpPr/>
          <p:nvPr/>
        </p:nvSpPr>
        <p:spPr>
          <a:xfrm rot="5560361">
            <a:off x="2212756" y="3205565"/>
            <a:ext cx="500149" cy="383835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bidirezionale orizzontale 19"/>
          <p:cNvSpPr/>
          <p:nvPr/>
        </p:nvSpPr>
        <p:spPr>
          <a:xfrm rot="1963962">
            <a:off x="3470693" y="2894425"/>
            <a:ext cx="2901664" cy="281176"/>
          </a:xfrm>
          <a:prstGeom prst="left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8112224" y="1556792"/>
            <a:ext cx="3360373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8592278" y="2060848"/>
            <a:ext cx="2784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itchFamily="66" charset="0"/>
              </a:rPr>
              <a:t>RETE DEI CLUB ALCOLOGICI TERRITORIALI</a:t>
            </a:r>
          </a:p>
        </p:txBody>
      </p:sp>
      <p:sp>
        <p:nvSpPr>
          <p:cNvPr id="23" name="Freccia bidirezionale orizzontale 22"/>
          <p:cNvSpPr/>
          <p:nvPr/>
        </p:nvSpPr>
        <p:spPr>
          <a:xfrm rot="8290774">
            <a:off x="7574742" y="3190257"/>
            <a:ext cx="794583" cy="314481"/>
          </a:xfrm>
          <a:prstGeom prst="left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bidirezionale orizzontale 24"/>
          <p:cNvSpPr/>
          <p:nvPr/>
        </p:nvSpPr>
        <p:spPr>
          <a:xfrm rot="7606821">
            <a:off x="8615379" y="4415750"/>
            <a:ext cx="2176248" cy="365899"/>
          </a:xfrm>
          <a:prstGeom prst="left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arrotondato 25"/>
          <p:cNvSpPr/>
          <p:nvPr/>
        </p:nvSpPr>
        <p:spPr>
          <a:xfrm>
            <a:off x="4943872" y="1700808"/>
            <a:ext cx="3072341" cy="648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5519936" y="1916832"/>
            <a:ext cx="2208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FAMIGLIE</a:t>
            </a:r>
          </a:p>
        </p:txBody>
      </p:sp>
      <p:cxnSp>
        <p:nvCxnSpPr>
          <p:cNvPr id="29" name="Connettore 2 28"/>
          <p:cNvCxnSpPr>
            <a:endCxn id="17" idx="6"/>
          </p:cNvCxnSpPr>
          <p:nvPr/>
        </p:nvCxnSpPr>
        <p:spPr>
          <a:xfrm flipH="1">
            <a:off x="3599723" y="2132856"/>
            <a:ext cx="1824204" cy="10801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26" idx="2"/>
          </p:cNvCxnSpPr>
          <p:nvPr/>
        </p:nvCxnSpPr>
        <p:spPr>
          <a:xfrm rot="16200000" flipH="1">
            <a:off x="6144005" y="2684918"/>
            <a:ext cx="1152128" cy="480053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26" idx="2"/>
            <a:endCxn id="21" idx="2"/>
          </p:cNvCxnSpPr>
          <p:nvPr/>
        </p:nvCxnSpPr>
        <p:spPr>
          <a:xfrm rot="16200000" flipH="1">
            <a:off x="7152117" y="1676806"/>
            <a:ext cx="288032" cy="1632181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26" idx="2"/>
          </p:cNvCxnSpPr>
          <p:nvPr/>
        </p:nvCxnSpPr>
        <p:spPr>
          <a:xfrm rot="5400000">
            <a:off x="4271797" y="1868827"/>
            <a:ext cx="1728192" cy="2688299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>
            <a:off x="3897501" y="2305748"/>
            <a:ext cx="2496278" cy="3740224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rot="16200000" flipH="1">
            <a:off x="5951984" y="2948947"/>
            <a:ext cx="2880320" cy="1824203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ccia bidirezionale orizzontale 33"/>
          <p:cNvSpPr/>
          <p:nvPr/>
        </p:nvSpPr>
        <p:spPr>
          <a:xfrm rot="4808471">
            <a:off x="10141085" y="4280207"/>
            <a:ext cx="1814422" cy="286424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arrotondato 35"/>
          <p:cNvSpPr/>
          <p:nvPr/>
        </p:nvSpPr>
        <p:spPr>
          <a:xfrm>
            <a:off x="9744405" y="5301208"/>
            <a:ext cx="2112235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/>
          <p:cNvSpPr txBox="1"/>
          <p:nvPr/>
        </p:nvSpPr>
        <p:spPr>
          <a:xfrm>
            <a:off x="10032438" y="5517232"/>
            <a:ext cx="1632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latin typeface="Comic Sans MS" pitchFamily="66" charset="0"/>
              </a:rPr>
              <a:t>SAT</a:t>
            </a:r>
          </a:p>
        </p:txBody>
      </p:sp>
      <p:sp>
        <p:nvSpPr>
          <p:cNvPr id="40" name="Freccia bidirezionale orizzontale 39"/>
          <p:cNvSpPr/>
          <p:nvPr/>
        </p:nvSpPr>
        <p:spPr>
          <a:xfrm rot="12706770" flipV="1">
            <a:off x="8684326" y="4717671"/>
            <a:ext cx="2268999" cy="224239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bidirezionale orizzontale 40"/>
          <p:cNvSpPr/>
          <p:nvPr/>
        </p:nvSpPr>
        <p:spPr>
          <a:xfrm rot="11675913">
            <a:off x="3665591" y="4933255"/>
            <a:ext cx="6147668" cy="180825"/>
          </a:xfrm>
          <a:prstGeom prst="left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2 41"/>
          <p:cNvCxnSpPr>
            <a:stCxn id="26" idx="2"/>
          </p:cNvCxnSpPr>
          <p:nvPr/>
        </p:nvCxnSpPr>
        <p:spPr>
          <a:xfrm rot="16200000" flipH="1">
            <a:off x="6828081" y="2000842"/>
            <a:ext cx="2952328" cy="3648405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ccia bidirezionale orizzontale 44"/>
          <p:cNvSpPr/>
          <p:nvPr/>
        </p:nvSpPr>
        <p:spPr>
          <a:xfrm rot="5560361">
            <a:off x="1771545" y="5002376"/>
            <a:ext cx="786459" cy="370471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9699D0FA-DBBD-4EC7-A08B-05AFC5074AD1}"/>
              </a:ext>
            </a:extLst>
          </p:cNvPr>
          <p:cNvSpPr/>
          <p:nvPr/>
        </p:nvSpPr>
        <p:spPr>
          <a:xfrm>
            <a:off x="313150" y="212943"/>
            <a:ext cx="5185776" cy="642585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4A7B92-C19D-489F-9969-394EDFE174EC}"/>
              </a:ext>
            </a:extLst>
          </p:cNvPr>
          <p:cNvSpPr txBox="1"/>
          <p:nvPr/>
        </p:nvSpPr>
        <p:spPr>
          <a:xfrm>
            <a:off x="5878286" y="444674"/>
            <a:ext cx="60005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chemeClr val="bg1"/>
                </a:solidFill>
              </a:rPr>
              <a:t>La lettura rende l’uomo completo, </a:t>
            </a:r>
          </a:p>
          <a:p>
            <a:pPr algn="ctr"/>
            <a:r>
              <a:rPr lang="it-IT" sz="5400" b="1" dirty="0">
                <a:solidFill>
                  <a:schemeClr val="bg1"/>
                </a:solidFill>
              </a:rPr>
              <a:t>la conversazione </a:t>
            </a:r>
          </a:p>
          <a:p>
            <a:pPr algn="ctr"/>
            <a:r>
              <a:rPr lang="it-IT" sz="5400" b="1" dirty="0">
                <a:solidFill>
                  <a:schemeClr val="bg1"/>
                </a:solidFill>
              </a:rPr>
              <a:t>lo rende agile di spirito e la scrittura lo rende esatto.  </a:t>
            </a:r>
          </a:p>
          <a:p>
            <a:pPr algn="ctr"/>
            <a:r>
              <a:rPr lang="it-IT" sz="5400" i="1" dirty="0">
                <a:solidFill>
                  <a:schemeClr val="bg1"/>
                </a:solidFill>
                <a:latin typeface="Brush Script MT" panose="03060802040406070304" pitchFamily="66" charset="0"/>
              </a:rPr>
              <a:t>Francesco Bacone</a:t>
            </a:r>
            <a:endParaRPr lang="it-IT" sz="7200" i="1" dirty="0">
              <a:solidFill>
                <a:srgbClr val="C00000"/>
              </a:solidFill>
              <a:latin typeface="Brush Script MT" panose="03060802040406070304" pitchFamily="66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278E59E-FD17-4693-A5F3-3F6BEC7A4B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" t="2739" r="3443" b="10321"/>
          <a:stretch/>
        </p:blipFill>
        <p:spPr>
          <a:xfrm>
            <a:off x="538619" y="444674"/>
            <a:ext cx="4734838" cy="596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38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EEEFC2BF-B050-4ED8-969E-43A83A074DF7}"/>
              </a:ext>
            </a:extLst>
          </p:cNvPr>
          <p:cNvSpPr/>
          <p:nvPr/>
        </p:nvSpPr>
        <p:spPr>
          <a:xfrm>
            <a:off x="239486" y="1308565"/>
            <a:ext cx="11735396" cy="539608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0BE5FDBF-D9E8-48C2-BAC9-CA427142CCE3}"/>
              </a:ext>
            </a:extLst>
          </p:cNvPr>
          <p:cNvSpPr/>
          <p:nvPr/>
        </p:nvSpPr>
        <p:spPr>
          <a:xfrm>
            <a:off x="6202917" y="1525452"/>
            <a:ext cx="5508170" cy="26328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846DD99E-0887-4AA8-9FD9-CA3D9BD51FFE}"/>
              </a:ext>
            </a:extLst>
          </p:cNvPr>
          <p:cNvSpPr/>
          <p:nvPr/>
        </p:nvSpPr>
        <p:spPr>
          <a:xfrm>
            <a:off x="408290" y="1525453"/>
            <a:ext cx="5508170" cy="26328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F058F3-6A81-44F7-A42B-16596D6F0D25}"/>
              </a:ext>
            </a:extLst>
          </p:cNvPr>
          <p:cNvSpPr txBox="1"/>
          <p:nvPr/>
        </p:nvSpPr>
        <p:spPr>
          <a:xfrm>
            <a:off x="384628" y="226188"/>
            <a:ext cx="11422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Quante famiglie e persone frequentano il club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CE0807-B0EB-492C-BB5B-EEFD9810FA36}"/>
              </a:ext>
            </a:extLst>
          </p:cNvPr>
          <p:cNvSpPr txBox="1"/>
          <p:nvPr/>
        </p:nvSpPr>
        <p:spPr>
          <a:xfrm>
            <a:off x="651849" y="2232826"/>
            <a:ext cx="49084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rgbClr val="002060"/>
                </a:solidFill>
              </a:rPr>
              <a:t>FAMIGLIE 50  </a:t>
            </a:r>
          </a:p>
          <a:p>
            <a:pPr algn="ctr"/>
            <a:r>
              <a:rPr lang="it-IT" sz="5400" dirty="0">
                <a:solidFill>
                  <a:srgbClr val="C00000"/>
                </a:solidFill>
              </a:rPr>
              <a:t>PERSONE 81</a:t>
            </a:r>
            <a:endParaRPr lang="it-IT" sz="3200" spc="300" dirty="0">
              <a:solidFill>
                <a:srgbClr val="C0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4A7B92-C19D-489F-9969-394EDFE174EC}"/>
              </a:ext>
            </a:extLst>
          </p:cNvPr>
          <p:cNvSpPr txBox="1"/>
          <p:nvPr/>
        </p:nvSpPr>
        <p:spPr>
          <a:xfrm>
            <a:off x="6297260" y="2349277"/>
            <a:ext cx="53194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rgbClr val="002060"/>
                </a:solidFill>
              </a:rPr>
              <a:t>FAMIGLIE 40 </a:t>
            </a:r>
          </a:p>
          <a:p>
            <a:pPr algn="ctr"/>
            <a:r>
              <a:rPr lang="it-IT" sz="5400" dirty="0">
                <a:solidFill>
                  <a:srgbClr val="C00000"/>
                </a:solidFill>
              </a:rPr>
              <a:t>PERSONE 63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927B8BB-C6C7-44F6-AFD9-540905D7BD29}"/>
              </a:ext>
            </a:extLst>
          </p:cNvPr>
          <p:cNvSpPr txBox="1"/>
          <p:nvPr/>
        </p:nvSpPr>
        <p:spPr>
          <a:xfrm>
            <a:off x="1262743" y="1525453"/>
            <a:ext cx="36866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u="sng" spc="300" dirty="0"/>
              <a:t>FEBBRAIO 2020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F167B47-D910-4F92-9BB9-EE8DCF14FC81}"/>
              </a:ext>
            </a:extLst>
          </p:cNvPr>
          <p:cNvSpPr txBox="1"/>
          <p:nvPr/>
        </p:nvSpPr>
        <p:spPr>
          <a:xfrm>
            <a:off x="7012087" y="1614199"/>
            <a:ext cx="3889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u="sng" spc="300" dirty="0"/>
              <a:t>FEBBRAIO 2021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DA64A3B-0BBC-42D7-A31A-EFB94CA60E1A}"/>
              </a:ext>
            </a:extLst>
          </p:cNvPr>
          <p:cNvSpPr/>
          <p:nvPr/>
        </p:nvSpPr>
        <p:spPr>
          <a:xfrm>
            <a:off x="428173" y="4423198"/>
            <a:ext cx="11282914" cy="17572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A0AC42-15D3-4C1C-8DA2-CDBB50DC2232}"/>
              </a:ext>
            </a:extLst>
          </p:cNvPr>
          <p:cNvSpPr txBox="1"/>
          <p:nvPr/>
        </p:nvSpPr>
        <p:spPr>
          <a:xfrm>
            <a:off x="596977" y="4423198"/>
            <a:ext cx="109269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/>
              <a:t>In questo periodo un CAT e rimasto invariato mentre 3 hanno incrementato le presenze</a:t>
            </a:r>
          </a:p>
        </p:txBody>
      </p:sp>
    </p:spTree>
    <p:extLst>
      <p:ext uri="{BB962C8B-B14F-4D97-AF65-F5344CB8AC3E}">
        <p14:creationId xmlns:p14="http://schemas.microsoft.com/office/powerpoint/2010/main" val="119462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D074F002-2E5B-467E-8A90-0F32457317D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370" y="1916482"/>
            <a:ext cx="11854090" cy="4757433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0BE5FDBF-D9E8-48C2-BAC9-CA427142CCE3}"/>
              </a:ext>
            </a:extLst>
          </p:cNvPr>
          <p:cNvSpPr/>
          <p:nvPr/>
        </p:nvSpPr>
        <p:spPr>
          <a:xfrm>
            <a:off x="6324604" y="3114678"/>
            <a:ext cx="5211226" cy="284771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846DD99E-0887-4AA8-9FD9-CA3D9BD51FFE}"/>
              </a:ext>
            </a:extLst>
          </p:cNvPr>
          <p:cNvSpPr/>
          <p:nvPr/>
        </p:nvSpPr>
        <p:spPr>
          <a:xfrm>
            <a:off x="635874" y="3110368"/>
            <a:ext cx="5211226" cy="285202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F058F3-6A81-44F7-A42B-16596D6F0D25}"/>
              </a:ext>
            </a:extLst>
          </p:cNvPr>
          <p:cNvSpPr txBox="1"/>
          <p:nvPr/>
        </p:nvSpPr>
        <p:spPr>
          <a:xfrm>
            <a:off x="384628" y="341869"/>
            <a:ext cx="11422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bg1"/>
                </a:solidFill>
              </a:rPr>
              <a:t>Partecipazione ai momenti dei servitori insegnanti in attività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CE0807-B0EB-492C-BB5B-EEFD9810FA36}"/>
              </a:ext>
            </a:extLst>
          </p:cNvPr>
          <p:cNvSpPr txBox="1"/>
          <p:nvPr/>
        </p:nvSpPr>
        <p:spPr>
          <a:xfrm>
            <a:off x="832582" y="3429000"/>
            <a:ext cx="47534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00" b="1" dirty="0"/>
              <a:t>COME DOCENTI 6 SU 10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AF330CC-87F4-46FC-A5C0-ECC774BC6DE2}"/>
              </a:ext>
            </a:extLst>
          </p:cNvPr>
          <p:cNvSpPr txBox="1"/>
          <p:nvPr/>
        </p:nvSpPr>
        <p:spPr>
          <a:xfrm>
            <a:off x="885426" y="4759109"/>
            <a:ext cx="47534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00" b="1" dirty="0"/>
              <a:t>COME DISCENTI 10 SU 10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4929BDE-168F-42D2-91C2-C5FD35760551}"/>
              </a:ext>
            </a:extLst>
          </p:cNvPr>
          <p:cNvSpPr txBox="1"/>
          <p:nvPr/>
        </p:nvSpPr>
        <p:spPr>
          <a:xfrm>
            <a:off x="384628" y="1068876"/>
            <a:ext cx="11422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bg1"/>
                </a:solidFill>
              </a:rPr>
              <a:t>ACAT Grosseto Green e ACAT Grosseto Nord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4A7B92-C19D-489F-9969-394EDFE174EC}"/>
              </a:ext>
            </a:extLst>
          </p:cNvPr>
          <p:cNvSpPr txBox="1"/>
          <p:nvPr/>
        </p:nvSpPr>
        <p:spPr>
          <a:xfrm>
            <a:off x="6501017" y="3537511"/>
            <a:ext cx="48584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00" b="1" dirty="0"/>
              <a:t>COME DOCENTI 5 SU 10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927B8BB-C6C7-44F6-AFD9-540905D7BD29}"/>
              </a:ext>
            </a:extLst>
          </p:cNvPr>
          <p:cNvSpPr txBox="1"/>
          <p:nvPr/>
        </p:nvSpPr>
        <p:spPr>
          <a:xfrm>
            <a:off x="724081" y="2101934"/>
            <a:ext cx="5211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DALL’INIZIO ATTIVITÀ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3CD902-F4BD-4E2C-A1D3-D238C1D87D82}"/>
              </a:ext>
            </a:extLst>
          </p:cNvPr>
          <p:cNvSpPr txBox="1"/>
          <p:nvPr/>
        </p:nvSpPr>
        <p:spPr>
          <a:xfrm>
            <a:off x="6471527" y="4797078"/>
            <a:ext cx="48350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400" b="1" dirty="0"/>
              <a:t>COME DISCENTI 10 SU 10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F167B47-D910-4F92-9BB9-EE8DCF14FC81}"/>
              </a:ext>
            </a:extLst>
          </p:cNvPr>
          <p:cNvSpPr txBox="1"/>
          <p:nvPr/>
        </p:nvSpPr>
        <p:spPr>
          <a:xfrm>
            <a:off x="6501017" y="2084785"/>
            <a:ext cx="4858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NEGLI ULTIMI 2 ANNI</a:t>
            </a:r>
          </a:p>
        </p:txBody>
      </p:sp>
    </p:spTree>
    <p:extLst>
      <p:ext uri="{BB962C8B-B14F-4D97-AF65-F5344CB8AC3E}">
        <p14:creationId xmlns:p14="http://schemas.microsoft.com/office/powerpoint/2010/main" val="2670972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7FF0A9-6EBE-47BD-A91F-D3694846C0E9}"/>
              </a:ext>
            </a:extLst>
          </p:cNvPr>
          <p:cNvSpPr txBox="1"/>
          <p:nvPr/>
        </p:nvSpPr>
        <p:spPr>
          <a:xfrm>
            <a:off x="204592" y="1780246"/>
            <a:ext cx="11782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b="1" dirty="0">
                <a:solidFill>
                  <a:schemeClr val="bg1"/>
                </a:solidFill>
              </a:rPr>
              <a:t>MA ALLORA È TUTTA COLPA DEL COVID?</a:t>
            </a:r>
          </a:p>
        </p:txBody>
      </p:sp>
    </p:spTree>
    <p:extLst>
      <p:ext uri="{BB962C8B-B14F-4D97-AF65-F5344CB8AC3E}">
        <p14:creationId xmlns:p14="http://schemas.microsoft.com/office/powerpoint/2010/main" val="149455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23686D-30B6-437F-A7D2-1CA09B280FB9}"/>
              </a:ext>
            </a:extLst>
          </p:cNvPr>
          <p:cNvSpPr txBox="1"/>
          <p:nvPr/>
        </p:nvSpPr>
        <p:spPr>
          <a:xfrm>
            <a:off x="204592" y="237995"/>
            <a:ext cx="11782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bg1"/>
                </a:solidFill>
              </a:rPr>
              <a:t>ANDAMENTO DEI CLUB ALCOLOGICI TERRITORIALI A GROSSETO  NEGLI ULTIMI OTTO ANNI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7FF0A9-6EBE-47BD-A91F-D3694846C0E9}"/>
              </a:ext>
            </a:extLst>
          </p:cNvPr>
          <p:cNvSpPr txBox="1"/>
          <p:nvPr/>
        </p:nvSpPr>
        <p:spPr>
          <a:xfrm>
            <a:off x="204592" y="2239980"/>
            <a:ext cx="1178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Gennaio 2013 i CAT a Grosseto erano 15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 (8 ACAT Gr Nord 7    – ACAT GR Sud)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B66A499-C369-4F85-AE67-C64EA3766BDC}"/>
              </a:ext>
            </a:extLst>
          </p:cNvPr>
          <p:cNvSpPr txBox="1"/>
          <p:nvPr/>
        </p:nvSpPr>
        <p:spPr>
          <a:xfrm>
            <a:off x="204592" y="4118855"/>
            <a:ext cx="11782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Durante gli anni 2013 - 2014 2 CAT sono passati dalla Nord alla Sud, la Nord a fatto due moltiplicazione e aperto il CAT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a Scansano, la Sud si è moltiplicata dando vita a ACAT GR Green e ACAT GR Hudolin</a:t>
            </a:r>
          </a:p>
        </p:txBody>
      </p:sp>
    </p:spTree>
    <p:extLst>
      <p:ext uri="{BB962C8B-B14F-4D97-AF65-F5344CB8AC3E}">
        <p14:creationId xmlns:p14="http://schemas.microsoft.com/office/powerpoint/2010/main" val="35082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23686D-30B6-437F-A7D2-1CA09B280FB9}"/>
              </a:ext>
            </a:extLst>
          </p:cNvPr>
          <p:cNvSpPr txBox="1"/>
          <p:nvPr/>
        </p:nvSpPr>
        <p:spPr>
          <a:xfrm>
            <a:off x="204592" y="237995"/>
            <a:ext cx="11782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ANDAMENTO DEI CLUB ALCOLOGICI TERRITORIALI A GROSSETO  NEGLI ULTIMI OTTO ANNI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F497E3F-DF76-44DF-80B7-E783F1742633}"/>
              </a:ext>
            </a:extLst>
          </p:cNvPr>
          <p:cNvSpPr txBox="1"/>
          <p:nvPr/>
        </p:nvSpPr>
        <p:spPr>
          <a:xfrm>
            <a:off x="204592" y="2850423"/>
            <a:ext cx="11782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Aprile 2017 i CAT a Grosseto erano 16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(GR Nord 8 – GR Green 5 – GR Hudolin 3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nel frattempo si era chiuso il CAT a Scansano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23A65E0-EADB-40AF-AC3E-56B133653E1F}"/>
              </a:ext>
            </a:extLst>
          </p:cNvPr>
          <p:cNvSpPr txBox="1"/>
          <p:nvPr/>
        </p:nvSpPr>
        <p:spPr>
          <a:xfrm>
            <a:off x="204592" y="1174877"/>
            <a:ext cx="1178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Gennaio 2015 i CAT a Grosseto erano 18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(GR Nord 9 – GR Green 6 – GR Hudolin 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FAB2339-7712-422D-86BC-69C370B1447F}"/>
              </a:ext>
            </a:extLst>
          </p:cNvPr>
          <p:cNvSpPr txBox="1"/>
          <p:nvPr/>
        </p:nvSpPr>
        <p:spPr>
          <a:xfrm>
            <a:off x="204592" y="4989994"/>
            <a:ext cx="1178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Gennaio 2019 i CAT a Grosseto erano 14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(GR Nord 7 – GR Green 5 – GR Hudolin 2</a:t>
            </a:r>
          </a:p>
        </p:txBody>
      </p:sp>
    </p:spTree>
    <p:extLst>
      <p:ext uri="{BB962C8B-B14F-4D97-AF65-F5344CB8AC3E}">
        <p14:creationId xmlns:p14="http://schemas.microsoft.com/office/powerpoint/2010/main" val="295480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23686D-30B6-437F-A7D2-1CA09B280FB9}"/>
              </a:ext>
            </a:extLst>
          </p:cNvPr>
          <p:cNvSpPr txBox="1"/>
          <p:nvPr/>
        </p:nvSpPr>
        <p:spPr>
          <a:xfrm>
            <a:off x="204592" y="237995"/>
            <a:ext cx="11782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ANDAMENTO DEI CLUB ALCOLOGICI TERRITORIALI A GROSSETO  NEGLI ULTIMI OTTO ANNI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2B1EECC-9574-4250-860C-0D58BAF8E05C}"/>
              </a:ext>
            </a:extLst>
          </p:cNvPr>
          <p:cNvSpPr txBox="1"/>
          <p:nvPr/>
        </p:nvSpPr>
        <p:spPr>
          <a:xfrm>
            <a:off x="217118" y="1175333"/>
            <a:ext cx="1178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Gennaio 2021 i CAT a Grosseto erano 12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(GR Nord 6 – GR Green 4 – GR Hudolin 2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D0221D5-2554-4394-953A-AC106FACE60C}"/>
              </a:ext>
            </a:extLst>
          </p:cNvPr>
          <p:cNvSpPr txBox="1"/>
          <p:nvPr/>
        </p:nvSpPr>
        <p:spPr>
          <a:xfrm>
            <a:off x="204592" y="3062037"/>
            <a:ext cx="11782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Non sono stati considerati 2 CAT a Ribolla e Roccastrada di fatto mai aperti e il CAT "La Speranza"   (carcere)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3274B20-B4DA-40A7-A557-1087D59361B2}"/>
              </a:ext>
            </a:extLst>
          </p:cNvPr>
          <p:cNvSpPr txBox="1"/>
          <p:nvPr/>
        </p:nvSpPr>
        <p:spPr>
          <a:xfrm>
            <a:off x="204592" y="4935671"/>
            <a:ext cx="1178281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800" b="1" dirty="0">
                <a:solidFill>
                  <a:schemeClr val="bg1"/>
                </a:solidFill>
              </a:rPr>
              <a:t>dal 2014 anno dove i club a Grosseto hanno raggiunto il loro massimo (18) a oggi (12) si sono persi un terzo di club</a:t>
            </a:r>
          </a:p>
        </p:txBody>
      </p:sp>
    </p:spTree>
    <p:extLst>
      <p:ext uri="{BB962C8B-B14F-4D97-AF65-F5344CB8AC3E}">
        <p14:creationId xmlns:p14="http://schemas.microsoft.com/office/powerpoint/2010/main" val="20706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3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FBBB3FB-4BA1-4B27-BC8F-686974EA066A}"/>
              </a:ext>
            </a:extLst>
          </p:cNvPr>
          <p:cNvSpPr txBox="1"/>
          <p:nvPr/>
        </p:nvSpPr>
        <p:spPr>
          <a:xfrm>
            <a:off x="423797" y="119907"/>
            <a:ext cx="11344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chemeClr val="bg1"/>
                </a:solidFill>
              </a:rPr>
              <a:t>ANDAMENTO CLUB NEGLI ANNI A GROSSETO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20E2C05-DF59-49A8-86F9-C22F384A9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91" y="976243"/>
            <a:ext cx="11542816" cy="55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08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   COSA FARE PER FAR CRESCERE I CLUB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Dividere il club una volta all’anno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Aumentare gli ingressi di nuove famiglie al Club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Mantenere costante la frequenza delle famiglie al club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Sensibilizzare la comunità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Comunicare con la comunità: l’Interclub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Accogliere e mantenere nel Club le famiglie “giovani” e quelle con problemi complessi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7 migliorare il clima interno e la comunicazione nel Club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Ridurre i conflitti associativi per poter lavorare assieme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chemeClr val="bg1"/>
                </a:solidFill>
              </a:rPr>
              <a:t>Sviluppare il programma dell’EEC per la crescita del Club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01223" y="4800600"/>
            <a:ext cx="152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487</Words>
  <Application>Microsoft Office PowerPoint</Application>
  <PresentationFormat>Widescreen</PresentationFormat>
  <Paragraphs>67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Brush Script MT</vt:lpstr>
      <vt:lpstr>Calibri</vt:lpstr>
      <vt:lpstr>Calibri Light</vt:lpstr>
      <vt:lpstr>Comic Sans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COSA FARE PER FAR CRESCERE I CLUB ?</vt:lpstr>
      <vt:lpstr>UN PROGRAMMA ALCOLOGICO TERRITORIALE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Azelio Gani</dc:creator>
  <cp:lastModifiedBy>Azelio Gani</cp:lastModifiedBy>
  <cp:revision>55</cp:revision>
  <dcterms:created xsi:type="dcterms:W3CDTF">2021-03-06T07:28:31Z</dcterms:created>
  <dcterms:modified xsi:type="dcterms:W3CDTF">2021-04-29T13:22:38Z</dcterms:modified>
</cp:coreProperties>
</file>