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  <p:sldId id="279" r:id="rId3"/>
    <p:sldId id="280" r:id="rId4"/>
    <p:sldId id="278" r:id="rId5"/>
    <p:sldId id="257" r:id="rId6"/>
    <p:sldId id="259" r:id="rId7"/>
    <p:sldId id="268" r:id="rId8"/>
    <p:sldId id="269" r:id="rId9"/>
    <p:sldId id="262" r:id="rId10"/>
    <p:sldId id="261" r:id="rId11"/>
    <p:sldId id="263" r:id="rId12"/>
    <p:sldId id="264" r:id="rId13"/>
    <p:sldId id="265" r:id="rId14"/>
    <p:sldId id="266" r:id="rId15"/>
    <p:sldId id="267" r:id="rId16"/>
    <p:sldId id="260" r:id="rId17"/>
    <p:sldId id="270" r:id="rId18"/>
    <p:sldId id="273" r:id="rId19"/>
    <p:sldId id="271" r:id="rId20"/>
    <p:sldId id="275" r:id="rId21"/>
    <p:sldId id="274" r:id="rId22"/>
    <p:sldId id="258" r:id="rId23"/>
    <p:sldId id="276" r:id="rId24"/>
    <p:sldId id="277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3" autoAdjust="0"/>
    <p:restoredTop sz="94660"/>
  </p:normalViewPr>
  <p:slideViewPr>
    <p:cSldViewPr>
      <p:cViewPr>
        <p:scale>
          <a:sx n="91" d="100"/>
          <a:sy n="91" d="100"/>
        </p:scale>
        <p:origin x="-1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04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81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86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61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79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56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75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83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52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44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56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it/url?sa=i&amp;rct=j&amp;q=&amp;esrc=s&amp;source=images&amp;cd=&amp;cad=rja&amp;uact=8&amp;ved=0ahUKEwi-rNy67K_ZAhVILFAKHcLuCZIQjRwIBw&amp;url=http://www.fiscooggi.it/dati-e-statistiche/articolo/dichiarazioni-redditi-irpef-2015sono-gia-pubblicate-statistiche&amp;psig=AOvVaw1WlT8VtuTeIdZA3JabMUPO&amp;ust=151905644772999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64975" y="188640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spc="-15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Banca Dati </a:t>
            </a:r>
            <a:r>
              <a:rPr lang="it-IT" sz="6000" b="1" spc="-15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Dic</a:t>
            </a:r>
            <a:r>
              <a:rPr lang="it-IT" sz="6000" b="1" spc="-15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. </a:t>
            </a:r>
            <a:r>
              <a:rPr lang="it-IT" sz="6000" b="1" spc="-150" smtClean="0">
                <a:solidFill>
                  <a:srgbClr val="7030A0"/>
                </a:solidFill>
                <a:latin typeface="Algerian" panose="04020705040A02060702" pitchFamily="82" charset="0"/>
              </a:rPr>
              <a:t>2017</a:t>
            </a:r>
            <a:endParaRPr lang="it-IT" sz="6000" b="1" spc="-150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6021288"/>
            <a:ext cx="84969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900" i="1" dirty="0" smtClean="0">
                <a:solidFill>
                  <a:srgbClr val="002060"/>
                </a:solidFill>
              </a:rPr>
              <a:t>A cura del gruppo «comunicazione» del «Centro Alcologico Territoriale di Grosseto» </a:t>
            </a:r>
            <a:endParaRPr lang="it-IT" sz="1900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Risultati immagini per statistiche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19" b="23777"/>
          <a:stretch/>
        </p:blipFill>
        <p:spPr bwMode="auto">
          <a:xfrm>
            <a:off x="5397434" y="2029507"/>
            <a:ext cx="3414045" cy="158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264974" y="1196752"/>
            <a:ext cx="84834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C00000"/>
                </a:solidFill>
                <a:latin typeface="Algerian" panose="04020705040A02060702" pitchFamily="82" charset="0"/>
              </a:rPr>
              <a:t>Hanno aderito</a:t>
            </a:r>
            <a:endParaRPr lang="it-IT" sz="4800" b="1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2228" y="2029507"/>
            <a:ext cx="504056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ACAT Grosseto Nord,</a:t>
            </a:r>
          </a:p>
          <a:p>
            <a:r>
              <a:rPr lang="it-IT" sz="3300" spc="-15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ACAT</a:t>
            </a:r>
            <a:r>
              <a:rPr lang="it-IT" sz="3200" spc="-15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Grosseto Green,</a:t>
            </a:r>
          </a:p>
          <a:p>
            <a:r>
              <a:rPr lang="it-IT" sz="3200" spc="-15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ACAT Follonica.</a:t>
            </a:r>
            <a:endParaRPr lang="it-IT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19213" y="3643381"/>
            <a:ext cx="84654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pc="-15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I Club Alcologici Territoriali che hanno </a:t>
            </a:r>
            <a:r>
              <a:rPr lang="it-IT" sz="2800" spc="-15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conse-gnato</a:t>
            </a:r>
            <a:r>
              <a:rPr lang="it-IT" sz="2800" spc="-15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le schede sono 13 (uguale a giugno).</a:t>
            </a:r>
            <a:endParaRPr lang="it-IT" sz="2800" spc="-15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39971" y="4636293"/>
            <a:ext cx="84654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pc="-15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 dicembre risultavano 57 famiglie per 101 persona, le schede compilate sono state 88 alcune incomplete, a giugno scorso 92.</a:t>
            </a:r>
            <a:endParaRPr lang="it-IT" sz="2800" spc="-15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1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Posizione lavorativa</a:t>
            </a:r>
            <a:endParaRPr lang="it-IT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19392"/>
            <a:ext cx="8352928" cy="485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85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spc="-150" dirty="0" smtClean="0">
                <a:solidFill>
                  <a:srgbClr val="FFFF00"/>
                </a:solidFill>
                <a:latin typeface="Algerian" panose="04020705040A02060702" pitchFamily="82" charset="0"/>
              </a:rPr>
              <a:t>Anno inizio frequenza al club</a:t>
            </a:r>
            <a:endParaRPr lang="it-IT" sz="4000" b="1" spc="-150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09" y="968534"/>
            <a:ext cx="8639507" cy="5628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93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400" b="1" spc="-150" dirty="0" smtClean="0">
                <a:solidFill>
                  <a:srgbClr val="002060"/>
                </a:solidFill>
                <a:latin typeface="Algerian" panose="04020705040A02060702" pitchFamily="82" charset="0"/>
              </a:rPr>
              <a:t>Chi ha consigliato frequenza al club</a:t>
            </a:r>
            <a:endParaRPr lang="it-IT" sz="3400" b="1" spc="-150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76201"/>
            <a:ext cx="8568951" cy="560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75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Quanti frequentano il club da soli</a:t>
            </a:r>
            <a:endParaRPr lang="it-IT" sz="3600" b="1" spc="-15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29" y="1052736"/>
            <a:ext cx="8530154" cy="547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1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spc="-150" dirty="0" smtClean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Con Chi frequentano il club</a:t>
            </a:r>
            <a:endParaRPr lang="it-IT" sz="4400" b="1" spc="-150" dirty="0">
              <a:solidFill>
                <a:schemeClr val="accent6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628800"/>
            <a:ext cx="8352928" cy="4906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68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spc="-150" dirty="0" smtClean="0">
                <a:solidFill>
                  <a:srgbClr val="FFFF00"/>
                </a:solidFill>
                <a:latin typeface="Algerian" panose="04020705040A02060702" pitchFamily="82" charset="0"/>
              </a:rPr>
              <a:t>Quanti  hanno o svolgono trattamenti  socio  sanitari</a:t>
            </a:r>
            <a:endParaRPr lang="it-IT" sz="4400" b="1" spc="-150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24" y="1849438"/>
            <a:ext cx="8616545" cy="4603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98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5500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 smtClean="0">
                <a:solidFill>
                  <a:srgbClr val="002060"/>
                </a:solidFill>
                <a:latin typeface="Algerian" panose="04020705040A02060702" pitchFamily="82" charset="0"/>
              </a:rPr>
              <a:t>Quanti fanno uso di sostanze nocive</a:t>
            </a:r>
            <a:endParaRPr lang="it-IT" sz="3600" b="1" spc="-150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43" y="1151924"/>
            <a:ext cx="8398721" cy="530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97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3528" y="332656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spc="-150" dirty="0" smtClean="0">
                <a:solidFill>
                  <a:srgbClr val="FFFF00"/>
                </a:solidFill>
                <a:latin typeface="Algerian" panose="04020705040A02060702" pitchFamily="82" charset="0"/>
              </a:rPr>
              <a:t>Quali </a:t>
            </a:r>
            <a:r>
              <a:rPr lang="it-IT" sz="4000" b="1" spc="-150" dirty="0">
                <a:solidFill>
                  <a:srgbClr val="FFFF00"/>
                </a:solidFill>
                <a:latin typeface="Algerian" panose="04020705040A02060702" pitchFamily="82" charset="0"/>
              </a:rPr>
              <a:t>dei seguenti comportamenti hai attualmente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38" y="1935163"/>
            <a:ext cx="8419836" cy="4446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09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32723" y="188640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lgerian" panose="04020705040A02060702" pitchFamily="82" charset="0"/>
              </a:rPr>
              <a:t>Quanti assumono farmaci legati all’uso di alcol</a:t>
            </a:r>
            <a:endParaRPr lang="it-IT" sz="3600" b="1" spc="-150" dirty="0">
              <a:solidFill>
                <a:schemeClr val="accent2">
                  <a:lumMod val="20000"/>
                  <a:lumOff val="80000"/>
                </a:schemeClr>
              </a:solidFill>
              <a:latin typeface="Algerian" panose="04020705040A02060702" pitchFamily="82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88969"/>
            <a:ext cx="8656039" cy="5125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34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3528" y="435871"/>
            <a:ext cx="8424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spc="-150" dirty="0">
                <a:solidFill>
                  <a:srgbClr val="FF0000"/>
                </a:solidFill>
                <a:latin typeface="Algerian" panose="04020705040A02060702" pitchFamily="82" charset="0"/>
              </a:rPr>
              <a:t>Ti piacerebbe essere coinvolto nelle attività della nostra associazione </a:t>
            </a:r>
            <a:r>
              <a:rPr lang="it-IT" sz="2800" i="1" spc="-150" dirty="0">
                <a:solidFill>
                  <a:srgbClr val="7030A0"/>
                </a:solidFill>
                <a:latin typeface="+mj-lt"/>
              </a:rPr>
              <a:t>(organizzazione eventi, turni presso gli sportelli d’ascolto, ecc.)</a:t>
            </a:r>
            <a:endParaRPr lang="it-IT" sz="3000" i="1" spc="-150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08" y="2204864"/>
            <a:ext cx="8334756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2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3326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Perché è importante  la banca dati?</a:t>
            </a:r>
            <a:endParaRPr lang="it-IT" sz="3600" b="1" spc="-150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978987"/>
            <a:ext cx="86409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Nella vita di ogni singolo individuo, di ogni famiglia, comunità o società, la memoria riveste un importanza fondamentale. </a:t>
            </a:r>
          </a:p>
          <a:p>
            <a:r>
              <a:rPr lang="it-IT" sz="3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È l’essenza stessa dell'identità umana</a:t>
            </a:r>
            <a:endParaRPr lang="it-IT" sz="3400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1541" y="4386624"/>
            <a:ext cx="83529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Amleto: </a:t>
            </a:r>
            <a:r>
              <a:rPr lang="it-I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Si guarda allo specchio e cerca di capire chi è. Questo è il più grande dei quesiti: “Chi o COSA siamo?”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211960" y="3564310"/>
            <a:ext cx="4557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Nelson Mandela (PAROLE PER IL MONDO) </a:t>
            </a:r>
            <a:r>
              <a:rPr lang="it-IT" sz="2000" i="1" dirty="0" err="1" smtClean="0"/>
              <a:t>prisoner</a:t>
            </a:r>
            <a:r>
              <a:rPr lang="it-IT" sz="2000" i="1" dirty="0" smtClean="0"/>
              <a:t> in de garden 2005</a:t>
            </a: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16906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95874" y="33265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>
                <a:solidFill>
                  <a:srgbClr val="7030A0"/>
                </a:solidFill>
                <a:latin typeface="Algerian" panose="04020705040A02060702" pitchFamily="82" charset="0"/>
              </a:rPr>
              <a:t>Hai mai frequentato la scuola alcologica di 1° modulo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74" y="1772816"/>
            <a:ext cx="865175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262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3528" y="45500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>
                <a:solidFill>
                  <a:srgbClr val="FF0000"/>
                </a:solidFill>
                <a:latin typeface="Algerian" panose="04020705040A02060702" pitchFamily="82" charset="0"/>
              </a:rPr>
              <a:t>Hai mai frequentato il corso di sensibilizzazione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52" y="2017646"/>
            <a:ext cx="8375120" cy="4435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018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5500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>
                <a:solidFill>
                  <a:srgbClr val="FF0000"/>
                </a:solidFill>
                <a:latin typeface="Algerian" panose="04020705040A02060702" pitchFamily="82" charset="0"/>
              </a:rPr>
              <a:t>Nell’ultimo anno </a:t>
            </a:r>
            <a:r>
              <a:rPr lang="it-IT" sz="3600" b="1" spc="-15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hai partecipato a momenti formativi</a:t>
            </a:r>
            <a:endParaRPr lang="it-IT" sz="3600" b="1" spc="-15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65325"/>
            <a:ext cx="8517631" cy="466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419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5500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>
                <a:solidFill>
                  <a:srgbClr val="FF0000"/>
                </a:solidFill>
                <a:latin typeface="Algerian" panose="04020705040A02060702" pitchFamily="82" charset="0"/>
              </a:rPr>
              <a:t>Nell’ultimo anno a quale dei momenti formativi hai partecipato 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655335"/>
            <a:ext cx="8686210" cy="494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17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1772816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Grazie dell’attenzione</a:t>
            </a:r>
            <a:endParaRPr lang="it-IT" sz="5400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9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3326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-15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Perché è importante  la banca dati?</a:t>
            </a:r>
            <a:endParaRPr lang="it-IT" sz="3600" b="1" spc="-150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5536" y="420490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Se non ci valutiamo ci svalutano</a:t>
            </a:r>
            <a:endParaRPr lang="it-IT" sz="3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034804"/>
            <a:ext cx="8640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La Banca Dati</a:t>
            </a:r>
            <a:r>
              <a:rPr lang="it-IT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far compilare le schede, controllare che siano compilate correttamente, raccoglierle e infine consegnarle, viene vissuto da molti di noi con fastidio, una seccatura, una perdita di tempo. Invece sapere la nostra posizione, chi siamo, quanti siamo, ci aiuta a capire in che direzione possiamo indirizzare le nostre attività future. </a:t>
            </a:r>
            <a:endParaRPr lang="it-IT" sz="2500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491011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Infine </a:t>
            </a:r>
            <a:r>
              <a:rPr lang="it-IT" sz="2400" smtClean="0">
                <a:solidFill>
                  <a:srgbClr val="002060"/>
                </a:solidFill>
                <a:latin typeface="Arial Black" panose="020B0A04020102020204" pitchFamily="34" charset="0"/>
              </a:rPr>
              <a:t>solo sapendo, </a:t>
            </a:r>
            <a:r>
              <a:rPr lang="it-IT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noi possiamo presentarci e dimostrare che il nostro lavoro è una spinta verso uno stile di vita più sano, senza per queste essere noioso, ma con gioia verso il futuro. </a:t>
            </a:r>
            <a:r>
              <a:rPr lang="it-IT" sz="2400" i="1" dirty="0" smtClean="0">
                <a:solidFill>
                  <a:srgbClr val="002060"/>
                </a:solidFill>
                <a:latin typeface="+mj-lt"/>
              </a:rPr>
              <a:t>Azelio Gani</a:t>
            </a:r>
            <a:endParaRPr lang="it-IT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122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332656"/>
            <a:ext cx="83529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spc="-15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Composizione delle famiglie che frequentano il club</a:t>
            </a:r>
            <a:endParaRPr lang="it-IT" sz="2600" b="1" spc="-15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14" y="1196752"/>
            <a:ext cx="850117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79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59832" y="260648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b="1" dirty="0" smtClean="0">
                <a:solidFill>
                  <a:srgbClr val="FFFF00"/>
                </a:solidFill>
                <a:latin typeface="Algerian" panose="04020705040A02060702" pitchFamily="82" charset="0"/>
              </a:rPr>
              <a:t>SESSO</a:t>
            </a:r>
            <a:endParaRPr lang="it-IT" sz="7200" b="1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628800"/>
            <a:ext cx="8572500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2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Decennio di nascita</a:t>
            </a:r>
            <a:endParaRPr lang="it-IT" sz="4400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8357172" cy="5471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77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Stato civile</a:t>
            </a:r>
            <a:endParaRPr lang="it-IT" sz="44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3" y="1124744"/>
            <a:ext cx="8368101" cy="539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72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Titolo di studio conseguito</a:t>
            </a:r>
            <a:endParaRPr lang="it-IT" sz="4400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30090"/>
            <a:ext cx="8640960" cy="551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90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26064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Quanti sono i familiari conviventi</a:t>
            </a:r>
            <a:endParaRPr lang="it-IT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052736"/>
            <a:ext cx="8352928" cy="5472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86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389</Words>
  <Application>Microsoft Office PowerPoint</Application>
  <PresentationFormat>Presentazione su schermo (4:3)</PresentationFormat>
  <Paragraphs>38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Azelio</dc:creator>
  <cp:lastModifiedBy>Azelio</cp:lastModifiedBy>
  <cp:revision>52</cp:revision>
  <dcterms:created xsi:type="dcterms:W3CDTF">2018-01-14T12:50:43Z</dcterms:created>
  <dcterms:modified xsi:type="dcterms:W3CDTF">2018-03-02T15:03:22Z</dcterms:modified>
</cp:coreProperties>
</file>