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1" r:id="rId4"/>
    <p:sldId id="262" r:id="rId5"/>
    <p:sldId id="263" r:id="rId6"/>
    <p:sldId id="264" r:id="rId7"/>
    <p:sldId id="256" r:id="rId8"/>
    <p:sldId id="265" r:id="rId9"/>
    <p:sldId id="257" r:id="rId10"/>
    <p:sldId id="25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06D64-0535-499F-AF20-5AA6E9670404}" type="datetimeFigureOut">
              <a:rPr lang="it-IT" smtClean="0"/>
              <a:pPr/>
              <a:t>06/02/2020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B9C42-A947-4069-AEF6-B29866999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4BD0A-B434-4483-9E88-62589DE6FDC9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1382DE-3413-4A7C-85A4-FC13D177B740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EA23E1-5DD1-49E6-8630-2AA1F5875FE4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5427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Segnaposto note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4277" name="Segnaposto numero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23E3C5-9B8B-4054-A76A-EABE6446696E}" type="slidenum">
              <a:rPr lang="it-IT" sz="1200"/>
              <a:pPr algn="r"/>
              <a:t>9</a:t>
            </a:fld>
            <a:endParaRPr lang="it-IT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3DD21-754F-4D28-ADCE-8C727ED8B8C5}" type="datetime1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0DDB-C399-46BB-B59B-CD63B5191724}" type="datetime1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55C9-BA2C-44E9-9D6B-5799A24878D8}" type="datetime1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BF115-1A42-4B37-A03E-CCD37DF6BD6F}" type="datetime1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3BC4-D0C2-449F-839F-48CE8D79F226}" type="datetime1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CE22-DFB1-4B43-9C08-CCCC7B0DD979}" type="datetime1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D31A-4AC5-4F9B-87C9-986FAF8DFC37}" type="datetime1">
              <a:rPr lang="it-IT" smtClean="0"/>
              <a:t>06/02/2020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60C-0B0B-4378-BDEC-650522F56871}" type="datetime1">
              <a:rPr lang="it-IT" smtClean="0"/>
              <a:t>06/02/2020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9DF4-D410-4B3E-B2DC-DC526A9D4989}" type="datetime1">
              <a:rPr lang="it-IT" smtClean="0"/>
              <a:t>06/02/2020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795B-671D-4BF5-A9DF-5A71BC9E6751}" type="datetime1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6BC4-9C6D-4E08-85CF-4EE73D3488BC}" type="datetime1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5E404-0999-44AE-B732-3E8207D792BA}" type="datetime1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728192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  <a:t>IL LAVORO SOCIALE </a:t>
            </a:r>
            <a:r>
              <a:rPr lang="it-IT" b="1" dirty="0" err="1" smtClean="0">
                <a:solidFill>
                  <a:schemeClr val="bg1"/>
                </a:solidFill>
                <a:latin typeface="Comic Sans MS" pitchFamily="66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  <a:t> RETE NELLA COMUNITÀ </a:t>
            </a:r>
            <a:endParaRPr lang="it-IT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75260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7 febbraio 2020</a:t>
            </a:r>
          </a:p>
          <a:p>
            <a:pPr>
              <a:spcBef>
                <a:spcPct val="50000"/>
              </a:spcBef>
            </a:pPr>
            <a:r>
              <a:rPr lang="en-GB" b="1" dirty="0" smtClean="0">
                <a:solidFill>
                  <a:schemeClr val="bg1"/>
                </a:solidFill>
                <a:latin typeface="Comic Sans MS" pitchFamily="66" charset="0"/>
              </a:rPr>
              <a:t>Giuseppe </a:t>
            </a:r>
            <a:r>
              <a:rPr lang="en-GB" b="1" dirty="0" err="1" smtClean="0">
                <a:solidFill>
                  <a:schemeClr val="bg1"/>
                </a:solidFill>
                <a:latin typeface="Comic Sans MS" pitchFamily="66" charset="0"/>
              </a:rPr>
              <a:t>Corlito</a:t>
            </a:r>
            <a:endParaRPr lang="en-GB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b="1" dirty="0" err="1" smtClean="0">
                <a:solidFill>
                  <a:schemeClr val="bg1"/>
                </a:solidFill>
                <a:latin typeface="Comic Sans MS" pitchFamily="66" charset="0"/>
              </a:rPr>
              <a:t>Servitore-insegnante</a:t>
            </a:r>
            <a:endParaRPr lang="en-GB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b="1" dirty="0" smtClean="0">
                <a:solidFill>
                  <a:schemeClr val="bg1"/>
                </a:solidFill>
                <a:latin typeface="Comic Sans MS" pitchFamily="66" charset="0"/>
              </a:rPr>
              <a:t>Club </a:t>
            </a:r>
            <a:r>
              <a:rPr lang="en-GB" b="1" dirty="0" err="1" smtClean="0">
                <a:solidFill>
                  <a:schemeClr val="bg1"/>
                </a:solidFill>
                <a:latin typeface="Comic Sans MS" pitchFamily="66" charset="0"/>
              </a:rPr>
              <a:t>Alcologico</a:t>
            </a:r>
            <a:r>
              <a:rPr lang="en-GB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mic Sans MS" pitchFamily="66" charset="0"/>
              </a:rPr>
              <a:t>Territoriale</a:t>
            </a:r>
            <a:r>
              <a:rPr lang="en-GB" b="1" dirty="0" smtClean="0">
                <a:solidFill>
                  <a:schemeClr val="bg1"/>
                </a:solidFill>
                <a:latin typeface="Comic Sans MS" pitchFamily="66" charset="0"/>
              </a:rPr>
              <a:t> “Pace-</a:t>
            </a:r>
            <a:r>
              <a:rPr lang="en-GB" b="1" dirty="0" err="1" smtClean="0">
                <a:solidFill>
                  <a:schemeClr val="bg1"/>
                </a:solidFill>
                <a:latin typeface="Comic Sans MS" pitchFamily="66" charset="0"/>
              </a:rPr>
              <a:t>Carrari</a:t>
            </a:r>
            <a:r>
              <a:rPr lang="en-GB" b="1" dirty="0" smtClean="0">
                <a:solidFill>
                  <a:schemeClr val="bg1"/>
                </a:solidFill>
                <a:latin typeface="Comic Sans MS" pitchFamily="66" charset="0"/>
              </a:rPr>
              <a:t>”</a:t>
            </a:r>
          </a:p>
          <a:p>
            <a:pPr>
              <a:spcBef>
                <a:spcPct val="50000"/>
              </a:spcBef>
            </a:pPr>
            <a:r>
              <a:rPr lang="en-GB" b="1" dirty="0" smtClean="0">
                <a:solidFill>
                  <a:schemeClr val="bg1"/>
                </a:solidFill>
                <a:latin typeface="Comic Sans MS" pitchFamily="66" charset="0"/>
              </a:rPr>
              <a:t>Grosseto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60648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 dirty="0" smtClean="0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Laboratorio di sensibilizzazione all’approccio </a:t>
            </a:r>
            <a:r>
              <a:rPr lang="it-IT" sz="3600" b="1" dirty="0" err="1" smtClean="0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ecologico-sociale</a:t>
            </a:r>
            <a:r>
              <a:rPr lang="it-IT" sz="3600" b="1" dirty="0" smtClean="0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 alla promozione del Benessere nella Comunità </a:t>
            </a:r>
            <a:endParaRPr lang="it-IT" sz="3600" b="1" dirty="0">
              <a:solidFill>
                <a:srgbClr val="FFFF0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b="1" dirty="0" smtClean="0">
              <a:solidFill>
                <a:schemeClr val="bg1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b="1" dirty="0" smtClean="0">
              <a:solidFill>
                <a:schemeClr val="bg1"/>
              </a:solidFill>
              <a:latin typeface="Comic Sans MS" pitchFamily="66" charset="0"/>
              <a:cs typeface="Arial" charset="0"/>
            </a:endParaRPr>
          </a:p>
        </p:txBody>
      </p:sp>
      <p:pic>
        <p:nvPicPr>
          <p:cNvPr id="7" name="Picture 5" descr="C:\Users\Utente\Pictures\cesv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388"/>
            <a:ext cx="233997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smtClean="0"/>
              <a:t>Corlito, Laboratorio, 6.02.2020</a:t>
            </a:r>
          </a:p>
        </p:txBody>
      </p:sp>
      <p:sp>
        <p:nvSpPr>
          <p:cNvPr id="2867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971899-BB92-43E4-B907-38A7DFF7638B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PROMOTORI </a:t>
            </a:r>
            <a:r>
              <a:rPr lang="it-IT" b="1" dirty="0" err="1" smtClean="0">
                <a:solidFill>
                  <a:srgbClr val="FFFF00"/>
                </a:solidFill>
                <a:latin typeface="Comic Sans MS" pitchFamily="66" charset="0"/>
              </a:rPr>
              <a:t>DI</a:t>
            </a:r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 SALUTE NELLA COMUNITÀ 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25117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Ciascuno di noi può essere un promotore di salute nella propria comunità</a:t>
            </a:r>
          </a:p>
          <a:p>
            <a:pPr eaLnBrk="1" hangingPunct="1"/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Chiediamo a voi di diventarlo ciascuno nella propria comunità (scuola, luogo di lavoro, quartiere, paese, gruppo di amici)</a:t>
            </a:r>
          </a:p>
          <a:p>
            <a:pPr eaLnBrk="1" hangingPunct="1"/>
            <a:r>
              <a:rPr lang="it-IT" sz="2800" dirty="0" smtClean="0">
                <a:solidFill>
                  <a:schemeClr val="bg1"/>
                </a:solidFill>
                <a:latin typeface="Comic Sans MS" pitchFamily="66" charset="0"/>
              </a:rPr>
              <a:t>Si può farlo organizzando prima il “censimento” delle persone, dei gruppi e delle associazioni di volontariato, che nella vostra comunità di appartenenza sono interessati agli stili di vita sani, e poi organizzandoli in gruppi di cittadini attivi sugli stili di vita sani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LA PERSONA COME RISORSA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Le persone non si riducono solo ai problemi di cui sono portatori, come spesso accade nell’approccio medico tradizionale.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Ogni persona che presenta un problema ha anche le capacità e le risorse per risolverlo.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Molti dei problemi di salute (70%) sono risolti dalle persone con l’autocura, l’approccio medico tradizionale tende a sottovalutare questa risorsa.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IL SAPERE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Sapere 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Saper essere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Saper fare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Parentesi graffa chiusa 4"/>
          <p:cNvSpPr/>
          <p:nvPr/>
        </p:nvSpPr>
        <p:spPr>
          <a:xfrm>
            <a:off x="3707904" y="2276872"/>
            <a:ext cx="216024" cy="936104"/>
          </a:xfrm>
          <a:prstGeom prst="rightBrace">
            <a:avLst>
              <a:gd name="adj1" fmla="val 95000"/>
              <a:gd name="adj2" fmla="val 50000"/>
            </a:avLst>
          </a:prstGeom>
          <a:noFill/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139952" y="2492896"/>
            <a:ext cx="3096344" cy="46166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SAPERE ESPERIENZIALE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1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C85E71-5E87-42B5-B89A-FD052568F343}" type="slidenum">
              <a:rPr lang="it-IT"/>
              <a:pPr>
                <a:defRPr/>
              </a:pPr>
              <a:t>4</a:t>
            </a:fld>
            <a:endParaRPr lang="it-IT"/>
          </a:p>
        </p:txBody>
      </p:sp>
      <p:sp>
        <p:nvSpPr>
          <p:cNvPr id="9220" name="Oval 2"/>
          <p:cNvSpPr>
            <a:spLocks noChangeArrowheads="1"/>
          </p:cNvSpPr>
          <p:nvPr/>
        </p:nvSpPr>
        <p:spPr bwMode="auto">
          <a:xfrm>
            <a:off x="323850" y="1341438"/>
            <a:ext cx="7308850" cy="4252912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221" name="Oval 3"/>
          <p:cNvSpPr>
            <a:spLocks noChangeArrowheads="1"/>
          </p:cNvSpPr>
          <p:nvPr/>
        </p:nvSpPr>
        <p:spPr bwMode="auto">
          <a:xfrm>
            <a:off x="0" y="1628775"/>
            <a:ext cx="5113338" cy="3649663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28575">
            <a:solidFill>
              <a:srgbClr val="F0FBE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it-IT"/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7451725" y="4156075"/>
            <a:ext cx="1500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400" b="1">
                <a:solidFill>
                  <a:srgbClr val="FF0000"/>
                </a:solidFill>
                <a:latin typeface="Comic Sans MS" pitchFamily="66" charset="0"/>
              </a:rPr>
              <a:t>ambiente</a:t>
            </a:r>
            <a:endParaRPr lang="en-GB" sz="24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258888" y="188913"/>
            <a:ext cx="57054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3200" b="1">
                <a:solidFill>
                  <a:srgbClr val="FFFF00"/>
                </a:solidFill>
                <a:latin typeface="Comic Sans MS" pitchFamily="66" charset="0"/>
              </a:rPr>
              <a:t>Approccio ecologico-sociale</a:t>
            </a:r>
          </a:p>
          <a:p>
            <a:pPr eaLnBrk="1" hangingPunct="1"/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			sistema complesso di</a:t>
            </a:r>
            <a:endParaRPr lang="en-GB" b="1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0" y="5661025"/>
            <a:ext cx="9139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t-IT" sz="2000" b="1">
                <a:solidFill>
                  <a:schemeClr val="bg1"/>
                </a:solidFill>
                <a:latin typeface="Comic Sans MS" pitchFamily="66" charset="0"/>
              </a:rPr>
              <a:t>E’ importante pensare che NON ci può essere un cambiamento individuale al di fuori del cambiamento dell’intera famiglia e anche dell’intera comunità nel suo complesso.</a:t>
            </a:r>
            <a:endParaRPr lang="en-GB" sz="20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225" name="Oval 7"/>
          <p:cNvSpPr>
            <a:spLocks noChangeArrowheads="1"/>
          </p:cNvSpPr>
          <p:nvPr/>
        </p:nvSpPr>
        <p:spPr bwMode="auto">
          <a:xfrm>
            <a:off x="1835150" y="2420938"/>
            <a:ext cx="2159000" cy="1995487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226" name="Oval 8"/>
          <p:cNvSpPr>
            <a:spLocks noChangeArrowheads="1"/>
          </p:cNvSpPr>
          <p:nvPr/>
        </p:nvSpPr>
        <p:spPr bwMode="auto">
          <a:xfrm>
            <a:off x="0" y="2492375"/>
            <a:ext cx="2808288" cy="1779588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28575">
            <a:solidFill>
              <a:srgbClr val="41963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it-IT" sz="2400" b="1" dirty="0" smtClean="0">
                <a:solidFill>
                  <a:srgbClr val="FF0000"/>
                </a:solidFill>
                <a:latin typeface="Comic Sans MS" pitchFamily="66" charset="0"/>
              </a:rPr>
              <a:t>persona</a:t>
            </a:r>
            <a:endParaRPr lang="en-GB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27" name="Oval 9"/>
          <p:cNvSpPr>
            <a:spLocks noChangeArrowheads="1"/>
          </p:cNvSpPr>
          <p:nvPr/>
        </p:nvSpPr>
        <p:spPr bwMode="auto">
          <a:xfrm>
            <a:off x="3995738" y="2492375"/>
            <a:ext cx="2159000" cy="1995488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50250" name="Text Box 10"/>
          <p:cNvSpPr txBox="1">
            <a:spLocks noChangeArrowheads="1"/>
          </p:cNvSpPr>
          <p:nvPr/>
        </p:nvSpPr>
        <p:spPr bwMode="auto">
          <a:xfrm>
            <a:off x="3203575" y="3213100"/>
            <a:ext cx="1316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20th Century Font" pitchFamily="2" charset="0"/>
              </a:rPr>
              <a:t>famiglia</a:t>
            </a:r>
            <a:endParaRPr lang="en-GB" sz="2400" b="1">
              <a:effectLst>
                <a:outerShdw blurRad="38100" dist="38100" dir="2700000" algn="tl">
                  <a:srgbClr val="FFFFFF"/>
                </a:outerShdw>
              </a:effectLst>
              <a:latin typeface="20th Century Font" pitchFamily="2" charset="0"/>
            </a:endParaRPr>
          </a:p>
        </p:txBody>
      </p:sp>
      <p:sp>
        <p:nvSpPr>
          <p:cNvPr id="9229" name="Text Box 11"/>
          <p:cNvSpPr txBox="1">
            <a:spLocks noChangeArrowheads="1"/>
          </p:cNvSpPr>
          <p:nvPr/>
        </p:nvSpPr>
        <p:spPr bwMode="auto">
          <a:xfrm>
            <a:off x="5492750" y="3148013"/>
            <a:ext cx="1487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it-IT" sz="2400" b="1">
                <a:solidFill>
                  <a:srgbClr val="FF0000"/>
                </a:solidFill>
                <a:latin typeface="Comic Sans MS" pitchFamily="66" charset="0"/>
              </a:rPr>
              <a:t>Comunità</a:t>
            </a:r>
          </a:p>
          <a:p>
            <a:pPr algn="ctr" eaLnBrk="1" hangingPunct="1"/>
            <a:r>
              <a:rPr lang="it-IT" sz="2400" b="1">
                <a:solidFill>
                  <a:srgbClr val="FF0000"/>
                </a:solidFill>
                <a:latin typeface="Comic Sans MS" pitchFamily="66" charset="0"/>
              </a:rPr>
              <a:t>umana</a:t>
            </a:r>
            <a:endParaRPr lang="en-GB" sz="24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30" name="Oval 12"/>
          <p:cNvSpPr>
            <a:spLocks noChangeArrowheads="1"/>
          </p:cNvSpPr>
          <p:nvPr/>
        </p:nvSpPr>
        <p:spPr bwMode="auto">
          <a:xfrm>
            <a:off x="1908175" y="2060575"/>
            <a:ext cx="4321175" cy="2808288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50253" name="Text Box 13"/>
          <p:cNvSpPr txBox="1">
            <a:spLocks noChangeArrowheads="1"/>
          </p:cNvSpPr>
          <p:nvPr/>
        </p:nvSpPr>
        <p:spPr bwMode="auto">
          <a:xfrm>
            <a:off x="5651500" y="1066800"/>
            <a:ext cx="34925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3200" b="1">
                <a:solidFill>
                  <a:srgbClr val="FFFF00"/>
                </a:solidFill>
                <a:latin typeface="Comic Sans MS" pitchFamily="66" charset="0"/>
              </a:rPr>
              <a:t>Interdipendenze</a:t>
            </a:r>
          </a:p>
          <a:p>
            <a:pPr eaLnBrk="1" hangingPunct="1">
              <a:defRPr/>
            </a:pPr>
            <a:r>
              <a:rPr lang="it-IT" sz="3200" b="1">
                <a:solidFill>
                  <a:srgbClr val="FFFF00"/>
                </a:solidFill>
                <a:latin typeface="Comic Sans MS" pitchFamily="66" charset="0"/>
              </a:rPr>
              <a:t>Cambiamenti</a:t>
            </a:r>
          </a:p>
          <a:p>
            <a:pPr eaLnBrk="1" hangingPunct="1">
              <a:defRPr/>
            </a:pPr>
            <a:r>
              <a:rPr lang="it-IT" sz="3200" b="1">
                <a:solidFill>
                  <a:srgbClr val="FFFF00"/>
                </a:solidFill>
                <a:latin typeface="Comic Sans MS" pitchFamily="66" charset="0"/>
              </a:rPr>
              <a:t>Relazioni</a:t>
            </a:r>
          </a:p>
          <a:p>
            <a:pPr eaLnBrk="1" hangingPunct="1">
              <a:defRPr/>
            </a:pPr>
            <a:r>
              <a:rPr lang="it-IT" sz="3200" b="1">
                <a:solidFill>
                  <a:srgbClr val="FFFF00"/>
                </a:solidFill>
                <a:latin typeface="Comic Sans MS" pitchFamily="66" charset="0"/>
              </a:rPr>
              <a:t>Collaborazioni</a:t>
            </a:r>
          </a:p>
          <a:p>
            <a:pPr eaLnBrk="1" hangingPunct="1">
              <a:defRPr/>
            </a:pPr>
            <a:endParaRPr lang="en-GB" sz="3200" b="1">
              <a:solidFill>
                <a:srgbClr val="00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20th Century Font" pitchFamily="2" charset="0"/>
            </a:endParaRPr>
          </a:p>
        </p:txBody>
      </p:sp>
      <p:sp>
        <p:nvSpPr>
          <p:cNvPr id="9232" name="Text Box 14"/>
          <p:cNvSpPr txBox="1">
            <a:spLocks noChangeArrowheads="1"/>
          </p:cNvSpPr>
          <p:nvPr/>
        </p:nvSpPr>
        <p:spPr bwMode="auto">
          <a:xfrm>
            <a:off x="3200400" y="3276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CHE COS’È  LA COMUNITÀ? 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unità geografica</a:t>
            </a:r>
          </a:p>
          <a:p>
            <a:pPr lvl="0"/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unità demografica</a:t>
            </a:r>
          </a:p>
          <a:p>
            <a:pPr lvl="0"/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unità economica </a:t>
            </a:r>
          </a:p>
          <a:p>
            <a:pPr lvl="0"/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unità amministrativa</a:t>
            </a:r>
          </a:p>
          <a:p>
            <a:pPr lvl="0"/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unità istituzionale</a:t>
            </a:r>
          </a:p>
          <a:p>
            <a:pPr lvl="0"/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unità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antropologico-culturale</a:t>
            </a:r>
            <a:endParaRPr lang="it-IT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None/>
            </a:pPr>
            <a:endParaRPr lang="it-IT" sz="1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r">
              <a:buNone/>
            </a:pPr>
            <a:r>
              <a:rPr lang="it-IT" sz="1400" i="1" dirty="0" smtClean="0">
                <a:solidFill>
                  <a:schemeClr val="bg1"/>
                </a:solidFill>
                <a:latin typeface="Comic Sans MS" pitchFamily="66" charset="0"/>
              </a:rPr>
              <a:t>                                                                                                                   Martini e </a:t>
            </a:r>
            <a:r>
              <a:rPr lang="it-IT" sz="1400" i="1" dirty="0" err="1" smtClean="0">
                <a:solidFill>
                  <a:schemeClr val="bg1"/>
                </a:solidFill>
                <a:latin typeface="Comic Sans MS" pitchFamily="66" charset="0"/>
              </a:rPr>
              <a:t>Sequi</a:t>
            </a:r>
            <a:r>
              <a:rPr lang="it-IT" sz="1400" i="1" dirty="0" smtClean="0">
                <a:solidFill>
                  <a:schemeClr val="bg1"/>
                </a:solidFill>
                <a:latin typeface="Comic Sans MS" pitchFamily="66" charset="0"/>
              </a:rPr>
              <a:t> (1988)</a:t>
            </a:r>
          </a:p>
          <a:p>
            <a:pPr algn="r">
              <a:buNone/>
            </a:pPr>
            <a:endParaRPr lang="it-IT" sz="14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FFFF00"/>
                </a:solidFill>
                <a:latin typeface="Comic Sans MS" pitchFamily="66" charset="0"/>
              </a:rPr>
              <a:t>   “la </a:t>
            </a:r>
            <a:r>
              <a:rPr lang="it-IT" sz="2000" b="1" dirty="0" smtClean="0">
                <a:solidFill>
                  <a:srgbClr val="FFFF00"/>
                </a:solidFill>
                <a:latin typeface="Comic Sans MS" pitchFamily="66" charset="0"/>
              </a:rPr>
              <a:t>comunità sociale come un </a:t>
            </a:r>
            <a:r>
              <a:rPr lang="it-IT" sz="2000" b="1" dirty="0" smtClean="0">
                <a:solidFill>
                  <a:srgbClr val="FFFF00"/>
                </a:solidFill>
                <a:latin typeface="Comic Sans MS" pitchFamily="66" charset="0"/>
              </a:rPr>
              <a:t>&lt;&lt;ecosistema&gt;&gt;, </a:t>
            </a:r>
            <a:r>
              <a:rPr lang="it-IT" sz="2000" b="1" dirty="0" smtClean="0">
                <a:solidFill>
                  <a:srgbClr val="FFFF00"/>
                </a:solidFill>
                <a:latin typeface="Comic Sans MS" pitchFamily="66" charset="0"/>
              </a:rPr>
              <a:t>cioè un insieme integrato di parti correlate tra loro con un proprio equilibrio ed una capacità propria di </a:t>
            </a:r>
            <a:r>
              <a:rPr lang="it-IT" sz="2000" b="1" dirty="0" smtClean="0">
                <a:solidFill>
                  <a:srgbClr val="FFFF00"/>
                </a:solidFill>
                <a:latin typeface="Comic Sans MS" pitchFamily="66" charset="0"/>
              </a:rPr>
              <a:t>sviluppo” </a:t>
            </a:r>
          </a:p>
          <a:p>
            <a:pPr algn="r">
              <a:buNone/>
            </a:pPr>
            <a:r>
              <a:rPr lang="it-IT" sz="2000" b="1" i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sz="2000" b="1" i="1" dirty="0" smtClean="0">
                <a:solidFill>
                  <a:srgbClr val="FFFF00"/>
                </a:solidFill>
                <a:latin typeface="Comic Sans MS" pitchFamily="66" charset="0"/>
              </a:rPr>
              <a:t>         </a:t>
            </a:r>
            <a:r>
              <a:rPr lang="it-IT" sz="1300" i="1" dirty="0" err="1" smtClean="0">
                <a:solidFill>
                  <a:schemeClr val="bg1"/>
                </a:solidFill>
                <a:latin typeface="Comic Sans MS" pitchFamily="66" charset="0"/>
              </a:rPr>
              <a:t>Corlito</a:t>
            </a:r>
            <a:r>
              <a:rPr lang="it-IT" sz="1300" i="1" dirty="0" smtClean="0">
                <a:solidFill>
                  <a:schemeClr val="bg1"/>
                </a:solidFill>
                <a:latin typeface="Comic Sans MS" pitchFamily="66" charset="0"/>
              </a:rPr>
              <a:t> e  Camici </a:t>
            </a:r>
            <a:r>
              <a:rPr lang="it-IT" sz="1300" i="1" dirty="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it-IT" sz="1300" i="1" dirty="0" smtClean="0">
                <a:solidFill>
                  <a:schemeClr val="bg1"/>
                </a:solidFill>
                <a:latin typeface="Comic Sans MS" pitchFamily="66" charset="0"/>
              </a:rPr>
              <a:t>1998</a:t>
            </a:r>
            <a:r>
              <a:rPr lang="it-IT" sz="1300" i="1" dirty="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  <a:r>
              <a:rPr lang="it-IT" sz="13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it-IT" sz="1300" i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FF00"/>
                </a:solidFill>
                <a:latin typeface="Comic Sans MS" pitchFamily="66" charset="0"/>
              </a:rPr>
              <a:t>COME LE PERSONE RISOLVONO I PROPRI PROBLEMI? (Warren, 1981)</a:t>
            </a:r>
            <a:endParaRPr lang="it-IT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35334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Problemi a basso contenuto professionale</a:t>
            </a:r>
          </a:p>
          <a:p>
            <a:pPr marL="514350" indent="-514350">
              <a:buNone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   </a:t>
            </a:r>
            <a:r>
              <a:rPr lang="it-IT" sz="2000" dirty="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it-IT" sz="1400" dirty="0" err="1" smtClean="0">
                <a:solidFill>
                  <a:schemeClr val="bg1"/>
                </a:solidFill>
              </a:rPr>
              <a:t>cstituiscono</a:t>
            </a:r>
            <a:r>
              <a:rPr lang="it-IT" sz="1400" dirty="0" smtClean="0">
                <a:solidFill>
                  <a:schemeClr val="bg1"/>
                </a:solidFill>
              </a:rPr>
              <a:t> </a:t>
            </a:r>
            <a:r>
              <a:rPr lang="it-IT" sz="1400" dirty="0" smtClean="0">
                <a:solidFill>
                  <a:schemeClr val="bg1"/>
                </a:solidFill>
              </a:rPr>
              <a:t>la maggioranza dei problemi delle persone e che i professionisti ignorano (ad es. i passaggi </a:t>
            </a:r>
            <a:r>
              <a:rPr lang="it-IT" sz="1400" dirty="0" smtClean="0">
                <a:solidFill>
                  <a:schemeClr val="bg1"/>
                </a:solidFill>
              </a:rPr>
              <a:t>   </a:t>
            </a:r>
          </a:p>
          <a:p>
            <a:pPr marL="514350" indent="-514350">
              <a:buNone/>
            </a:pPr>
            <a:r>
              <a:rPr lang="it-IT" sz="1400" dirty="0" smtClean="0">
                <a:solidFill>
                  <a:schemeClr val="bg1"/>
                </a:solidFill>
              </a:rPr>
              <a:t> </a:t>
            </a:r>
            <a:r>
              <a:rPr lang="it-IT" sz="1400" dirty="0" smtClean="0">
                <a:solidFill>
                  <a:schemeClr val="bg1"/>
                </a:solidFill>
              </a:rPr>
              <a:t>                  tra </a:t>
            </a:r>
            <a:r>
              <a:rPr lang="it-IT" sz="1400" dirty="0" smtClean="0">
                <a:solidFill>
                  <a:schemeClr val="bg1"/>
                </a:solidFill>
              </a:rPr>
              <a:t>le varie fasi della vita; i conflitti tra le generazioni; la disoccupazione; la pianificazione familiare  ecc</a:t>
            </a:r>
            <a:r>
              <a:rPr lang="it-IT" sz="2000" dirty="0" smtClean="0">
                <a:solidFill>
                  <a:schemeClr val="bg1"/>
                </a:solidFill>
              </a:rPr>
              <a:t>.</a:t>
            </a:r>
            <a:r>
              <a:rPr lang="it-IT" sz="2000" dirty="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Problemi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a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medio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contenuto professionale</a:t>
            </a:r>
            <a:endParaRPr lang="it-IT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514350" indent="-514350">
              <a:buNone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   </a:t>
            </a:r>
            <a:r>
              <a:rPr lang="it-IT" sz="2000" dirty="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it-IT" sz="1400" dirty="0" smtClean="0">
                <a:solidFill>
                  <a:schemeClr val="bg1"/>
                </a:solidFill>
              </a:rPr>
              <a:t>sono in via di ridefinizione dal punto di vista scientifico e nella cui soluzione giocano un ruolo decisivo i </a:t>
            </a:r>
            <a:r>
              <a:rPr lang="it-IT" sz="1400" dirty="0" smtClean="0">
                <a:solidFill>
                  <a:schemeClr val="bg1"/>
                </a:solidFill>
              </a:rPr>
              <a:t>    </a:t>
            </a:r>
          </a:p>
          <a:p>
            <a:pPr marL="514350" indent="-514350">
              <a:buNone/>
            </a:pPr>
            <a:r>
              <a:rPr lang="it-IT" sz="1400" dirty="0" smtClean="0">
                <a:solidFill>
                  <a:schemeClr val="bg1"/>
                </a:solidFill>
              </a:rPr>
              <a:t> </a:t>
            </a:r>
            <a:r>
              <a:rPr lang="it-IT" sz="1400" dirty="0" smtClean="0">
                <a:solidFill>
                  <a:schemeClr val="bg1"/>
                </a:solidFill>
              </a:rPr>
              <a:t>                 “</a:t>
            </a:r>
            <a:r>
              <a:rPr lang="it-IT" sz="1400" dirty="0" smtClean="0">
                <a:solidFill>
                  <a:schemeClr val="bg1"/>
                </a:solidFill>
              </a:rPr>
              <a:t>non esperti”, che li hanno già affrontati </a:t>
            </a:r>
            <a:r>
              <a:rPr lang="it-IT" sz="2000" dirty="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  <a:endParaRPr lang="it-IT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Problemi ad alto contenuto professionale</a:t>
            </a:r>
          </a:p>
          <a:p>
            <a:pPr marL="514350" lvl="0" indent="-514350">
              <a:buNone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   </a:t>
            </a:r>
            <a:r>
              <a:rPr lang="it-IT" sz="2000" dirty="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it-IT" sz="1400" dirty="0" smtClean="0">
                <a:solidFill>
                  <a:schemeClr val="bg1"/>
                </a:solidFill>
              </a:rPr>
              <a:t>richiedono una tecnologia sofisticata, anche se controversa per essere fronteggiati (ad es. le cardiopatie, i </a:t>
            </a:r>
            <a:endParaRPr lang="it-IT" sz="1400" dirty="0" smtClean="0">
              <a:solidFill>
                <a:schemeClr val="bg1"/>
              </a:solidFill>
            </a:endParaRPr>
          </a:p>
          <a:p>
            <a:pPr marL="514350" lvl="0" indent="-514350">
              <a:buNone/>
            </a:pPr>
            <a:r>
              <a:rPr lang="it-IT" sz="1400" dirty="0" smtClean="0">
                <a:solidFill>
                  <a:schemeClr val="bg1"/>
                </a:solidFill>
              </a:rPr>
              <a:t> </a:t>
            </a:r>
            <a:r>
              <a:rPr lang="it-IT" sz="1400" dirty="0" smtClean="0">
                <a:solidFill>
                  <a:schemeClr val="bg1"/>
                </a:solidFill>
              </a:rPr>
              <a:t>                 tumori</a:t>
            </a:r>
            <a:r>
              <a:rPr lang="it-IT" sz="1400" dirty="0" smtClean="0">
                <a:solidFill>
                  <a:schemeClr val="bg1"/>
                </a:solidFill>
              </a:rPr>
              <a:t>, le schizofrenie ecc</a:t>
            </a:r>
            <a:r>
              <a:rPr lang="it-IT" sz="14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r>
              <a:rPr lang="it-IT" sz="1400" dirty="0" smtClean="0">
                <a:solidFill>
                  <a:schemeClr val="bg1"/>
                </a:solidFill>
                <a:latin typeface="Comic Sans MS" pitchFamily="66" charset="0"/>
              </a:rPr>
              <a:t> )</a:t>
            </a:r>
            <a:endParaRPr lang="it-IT" sz="14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piè di pagina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smtClean="0"/>
              <a:t>Corlito, Laboratorio, 6.02.2020</a:t>
            </a:r>
          </a:p>
        </p:txBody>
      </p:sp>
      <p:sp>
        <p:nvSpPr>
          <p:cNvPr id="26627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F01D96-3C12-4CC9-860A-23FC9D79D5E8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LA COMUNITA’ E LE SUE RETI</a:t>
            </a:r>
          </a:p>
        </p:txBody>
      </p:sp>
      <p:sp>
        <p:nvSpPr>
          <p:cNvPr id="26629" name="AutoShape 3"/>
          <p:cNvSpPr>
            <a:spLocks noChangeArrowheads="1"/>
          </p:cNvSpPr>
          <p:nvPr/>
        </p:nvSpPr>
        <p:spPr bwMode="auto">
          <a:xfrm>
            <a:off x="1676400" y="1219200"/>
            <a:ext cx="5943600" cy="5029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790" y="10800"/>
                </a:moveTo>
                <a:cubicBezTo>
                  <a:pt x="3790" y="14672"/>
                  <a:pt x="6928" y="17810"/>
                  <a:pt x="10800" y="17810"/>
                </a:cubicBezTo>
                <a:cubicBezTo>
                  <a:pt x="14672" y="17810"/>
                  <a:pt x="17810" y="14672"/>
                  <a:pt x="17810" y="10800"/>
                </a:cubicBezTo>
                <a:cubicBezTo>
                  <a:pt x="17810" y="6928"/>
                  <a:pt x="14672" y="3790"/>
                  <a:pt x="10800" y="3790"/>
                </a:cubicBezTo>
                <a:cubicBezTo>
                  <a:pt x="6928" y="3790"/>
                  <a:pt x="3790" y="6928"/>
                  <a:pt x="379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3962400" y="3048000"/>
            <a:ext cx="14478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4038600" y="3352800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chemeClr val="bg1"/>
                </a:solidFill>
              </a:rPr>
              <a:t>Legami     sociali</a:t>
            </a:r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4038600" y="22860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Insegnanti</a:t>
            </a:r>
          </a:p>
        </p:txBody>
      </p:sp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2971800" y="2895600"/>
            <a:ext cx="131216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 smtClean="0">
                <a:solidFill>
                  <a:schemeClr val="bg1"/>
                </a:solidFill>
              </a:rPr>
              <a:t>Sacerdoti 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5257800" y="3048000"/>
            <a:ext cx="1828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Associazioni </a:t>
            </a:r>
          </a:p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di volontariato</a:t>
            </a:r>
          </a:p>
        </p:txBody>
      </p:sp>
      <p:sp>
        <p:nvSpPr>
          <p:cNvPr id="26635" name="Text Box 9"/>
          <p:cNvSpPr txBox="1">
            <a:spLocks noChangeArrowheads="1"/>
          </p:cNvSpPr>
          <p:nvPr/>
        </p:nvSpPr>
        <p:spPr bwMode="auto">
          <a:xfrm>
            <a:off x="2971800" y="3962400"/>
            <a:ext cx="1676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Gruppi di</a:t>
            </a:r>
          </a:p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Auto-aiuto</a:t>
            </a:r>
          </a:p>
        </p:txBody>
      </p:sp>
      <p:sp>
        <p:nvSpPr>
          <p:cNvPr id="26636" name="Text Box 10"/>
          <p:cNvSpPr txBox="1">
            <a:spLocks noChangeArrowheads="1"/>
          </p:cNvSpPr>
          <p:nvPr/>
        </p:nvSpPr>
        <p:spPr bwMode="auto">
          <a:xfrm>
            <a:off x="4876800" y="44958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C.A.T.</a:t>
            </a:r>
          </a:p>
        </p:txBody>
      </p:sp>
      <p:sp>
        <p:nvSpPr>
          <p:cNvPr id="26637" name="Text Box 11"/>
          <p:cNvSpPr txBox="1">
            <a:spLocks noChangeArrowheads="1"/>
          </p:cNvSpPr>
          <p:nvPr/>
        </p:nvSpPr>
        <p:spPr bwMode="auto">
          <a:xfrm>
            <a:off x="3733800" y="1371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Servizi socio-sanitari</a:t>
            </a:r>
          </a:p>
        </p:txBody>
      </p:sp>
      <p:sp>
        <p:nvSpPr>
          <p:cNvPr id="26638" name="Text Box 12"/>
          <p:cNvSpPr txBox="1">
            <a:spLocks noChangeArrowheads="1"/>
          </p:cNvSpPr>
          <p:nvPr/>
        </p:nvSpPr>
        <p:spPr bwMode="auto">
          <a:xfrm>
            <a:off x="2362200" y="20574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Medici</a:t>
            </a:r>
          </a:p>
        </p:txBody>
      </p:sp>
      <p:sp>
        <p:nvSpPr>
          <p:cNvPr id="26639" name="Text Box 13"/>
          <p:cNvSpPr txBox="1">
            <a:spLocks noChangeArrowheads="1"/>
          </p:cNvSpPr>
          <p:nvPr/>
        </p:nvSpPr>
        <p:spPr bwMode="auto">
          <a:xfrm>
            <a:off x="5638800" y="20574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Psichiatri</a:t>
            </a:r>
          </a:p>
        </p:txBody>
      </p:sp>
      <p:sp>
        <p:nvSpPr>
          <p:cNvPr id="26640" name="Text Box 14"/>
          <p:cNvSpPr txBox="1">
            <a:spLocks noChangeArrowheads="1"/>
          </p:cNvSpPr>
          <p:nvPr/>
        </p:nvSpPr>
        <p:spPr bwMode="auto">
          <a:xfrm>
            <a:off x="1676400" y="3200400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Assistenti sociali</a:t>
            </a:r>
          </a:p>
        </p:txBody>
      </p:sp>
      <p:sp>
        <p:nvSpPr>
          <p:cNvPr id="26641" name="Text Box 15"/>
          <p:cNvSpPr txBox="1">
            <a:spLocks noChangeArrowheads="1"/>
          </p:cNvSpPr>
          <p:nvPr/>
        </p:nvSpPr>
        <p:spPr bwMode="auto">
          <a:xfrm>
            <a:off x="4191000" y="54864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solidFill>
                  <a:schemeClr val="bg1"/>
                </a:solidFill>
              </a:rPr>
              <a:t>Psicologi</a:t>
            </a:r>
          </a:p>
        </p:txBody>
      </p:sp>
      <p:sp>
        <p:nvSpPr>
          <p:cNvPr id="26642" name="Line 16"/>
          <p:cNvSpPr>
            <a:spLocks noChangeShapeType="1"/>
          </p:cNvSpPr>
          <p:nvPr/>
        </p:nvSpPr>
        <p:spPr bwMode="auto">
          <a:xfrm flipV="1">
            <a:off x="4038600" y="4191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6643" name="Line 17"/>
          <p:cNvSpPr>
            <a:spLocks noChangeShapeType="1"/>
          </p:cNvSpPr>
          <p:nvPr/>
        </p:nvSpPr>
        <p:spPr bwMode="auto">
          <a:xfrm flipH="1">
            <a:off x="3048000" y="48006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6644" name="Line 18"/>
          <p:cNvSpPr>
            <a:spLocks noChangeShapeType="1"/>
          </p:cNvSpPr>
          <p:nvPr/>
        </p:nvSpPr>
        <p:spPr bwMode="auto">
          <a:xfrm>
            <a:off x="5486400" y="4953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6645" name="Line 19"/>
          <p:cNvSpPr>
            <a:spLocks noChangeShapeType="1"/>
          </p:cNvSpPr>
          <p:nvPr/>
        </p:nvSpPr>
        <p:spPr bwMode="auto">
          <a:xfrm flipH="1" flipV="1">
            <a:off x="4800600" y="4267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6646" name="Rectangle 20"/>
          <p:cNvSpPr>
            <a:spLocks noChangeArrowheads="1"/>
          </p:cNvSpPr>
          <p:nvPr/>
        </p:nvSpPr>
        <p:spPr bwMode="auto">
          <a:xfrm>
            <a:off x="0" y="5562600"/>
            <a:ext cx="2362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>
                <a:solidFill>
                  <a:schemeClr val="bg1"/>
                </a:solidFill>
              </a:rPr>
              <a:t>Rete informale</a:t>
            </a:r>
          </a:p>
        </p:txBody>
      </p:sp>
      <p:sp>
        <p:nvSpPr>
          <p:cNvPr id="26647" name="Line 21"/>
          <p:cNvSpPr>
            <a:spLocks noChangeShapeType="1"/>
          </p:cNvSpPr>
          <p:nvPr/>
        </p:nvSpPr>
        <p:spPr bwMode="auto">
          <a:xfrm flipV="1">
            <a:off x="2286000" y="4114800"/>
            <a:ext cx="25146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6648" name="Rectangle 22"/>
          <p:cNvSpPr>
            <a:spLocks noChangeArrowheads="1"/>
          </p:cNvSpPr>
          <p:nvPr/>
        </p:nvSpPr>
        <p:spPr bwMode="auto">
          <a:xfrm>
            <a:off x="6934200" y="5715000"/>
            <a:ext cx="2209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>
                <a:solidFill>
                  <a:schemeClr val="bg1"/>
                </a:solidFill>
              </a:rPr>
              <a:t>Rete semiformale</a:t>
            </a:r>
          </a:p>
        </p:txBody>
      </p:sp>
      <p:sp>
        <p:nvSpPr>
          <p:cNvPr id="26649" name="Line 23"/>
          <p:cNvSpPr>
            <a:spLocks noChangeShapeType="1"/>
          </p:cNvSpPr>
          <p:nvPr/>
        </p:nvSpPr>
        <p:spPr bwMode="auto">
          <a:xfrm flipH="1" flipV="1">
            <a:off x="5867400" y="4419600"/>
            <a:ext cx="1447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6650" name="Rectangle 24"/>
          <p:cNvSpPr>
            <a:spLocks noChangeArrowheads="1"/>
          </p:cNvSpPr>
          <p:nvPr/>
        </p:nvSpPr>
        <p:spPr bwMode="auto">
          <a:xfrm>
            <a:off x="152400" y="1524000"/>
            <a:ext cx="1905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>
                <a:solidFill>
                  <a:schemeClr val="bg1"/>
                </a:solidFill>
              </a:rPr>
              <a:t>Rete formale</a:t>
            </a:r>
          </a:p>
        </p:txBody>
      </p:sp>
      <p:sp>
        <p:nvSpPr>
          <p:cNvPr id="26651" name="Line 25"/>
          <p:cNvSpPr>
            <a:spLocks noChangeShapeType="1"/>
          </p:cNvSpPr>
          <p:nvPr/>
        </p:nvSpPr>
        <p:spPr bwMode="auto">
          <a:xfrm flipV="1">
            <a:off x="1524000" y="1981200"/>
            <a:ext cx="1600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COME SI LAVORA CON LA RETE SOCIALE ?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Corlito, Laboratorio, 6.02.2020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797152"/>
            <a:ext cx="22098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sellaDiTesto 6"/>
          <p:cNvSpPr txBox="1"/>
          <p:nvPr/>
        </p:nvSpPr>
        <p:spPr>
          <a:xfrm>
            <a:off x="827584" y="1844824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L’abilità principale è la capacità di stabilire un legame (LINK)</a:t>
            </a:r>
          </a:p>
          <a:p>
            <a:pPr>
              <a:buFont typeface="Arial" pitchFamily="34" charset="0"/>
              <a:buChar char="•"/>
            </a:pPr>
            <a:endParaRPr lang="it-IT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bg1"/>
                </a:solidFill>
                <a:latin typeface="Comic Sans MS" pitchFamily="66" charset="0"/>
              </a:rPr>
              <a:t> Chi lavora con la comunità deve avere la capacità di stabilire legami (LINKARE)</a:t>
            </a:r>
            <a:endParaRPr lang="it-IT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Triangolo isoscele 7"/>
          <p:cNvSpPr/>
          <p:nvPr/>
        </p:nvSpPr>
        <p:spPr>
          <a:xfrm rot="1400870">
            <a:off x="6708848" y="4694208"/>
            <a:ext cx="973033" cy="957443"/>
          </a:xfrm>
          <a:prstGeom prst="triangle">
            <a:avLst>
              <a:gd name="adj" fmla="val 9065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piè di pagina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smtClean="0"/>
              <a:t>Corlito, Laboratorio, 6.02.2020</a:t>
            </a:r>
          </a:p>
        </p:txBody>
      </p:sp>
      <p:sp>
        <p:nvSpPr>
          <p:cNvPr id="2765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4D1DC3-9EFA-4374-BC0B-EC1156738B3C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"/>
            <a:ext cx="7920038" cy="1143000"/>
          </a:xfrm>
          <a:solidFill>
            <a:schemeClr val="accent2"/>
          </a:solidFill>
          <a:ln>
            <a:solidFill>
              <a:srgbClr val="FFFF00"/>
            </a:solidFill>
          </a:ln>
        </p:spPr>
        <p:txBody>
          <a:bodyPr lIns="92075" tIns="46037" rIns="92075" bIns="46037"/>
          <a:lstStyle/>
          <a:p>
            <a:pPr eaLnBrk="1" hangingPunct="1"/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Chi lavora per la salute 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00200"/>
            <a:ext cx="8064500" cy="4637088"/>
          </a:xfrm>
          <a:solidFill>
            <a:srgbClr val="006600"/>
          </a:solidFill>
        </p:spPr>
        <p:txBody>
          <a:bodyPr lIns="92075" tIns="46037" rIns="92075" bIns="46037"/>
          <a:lstStyle/>
          <a:p>
            <a:pPr eaLnBrk="1" hangingPunct="1">
              <a:buFontTx/>
              <a:buNone/>
            </a:pPr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  <a:t>“ Operatori di salute nella comunità non sono soltanto medici, </a:t>
            </a:r>
            <a:r>
              <a:rPr lang="it-IT" b="1" dirty="0" err="1" smtClean="0">
                <a:solidFill>
                  <a:schemeClr val="bg1"/>
                </a:solidFill>
                <a:latin typeface="Comic Sans MS" pitchFamily="66" charset="0"/>
              </a:rPr>
              <a:t>medici</a:t>
            </a:r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  <a:t> scalzi o altri. </a:t>
            </a:r>
          </a:p>
          <a:p>
            <a:pPr eaLnBrk="1" hangingPunct="1">
              <a:buFontTx/>
              <a:buNone/>
            </a:pPr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  <a:t>  Essi sono addestrati per  compiti per cui i medici non sono  sufficientemente preparati.”</a:t>
            </a:r>
          </a:p>
          <a:p>
            <a:pPr algn="r" eaLnBrk="1" hangingPunct="1">
              <a:buFontTx/>
              <a:buNone/>
            </a:pPr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  <a:t> ( </a:t>
            </a:r>
            <a:r>
              <a:rPr lang="it-IT" b="1" i="1" dirty="0" err="1" smtClean="0">
                <a:solidFill>
                  <a:schemeClr val="bg1"/>
                </a:solidFill>
                <a:latin typeface="Comic Sans MS" pitchFamily="66" charset="0"/>
              </a:rPr>
              <a:t>B.J.Coyaji</a:t>
            </a:r>
            <a:r>
              <a:rPr lang="it-IT" b="1" i="1" dirty="0" smtClean="0">
                <a:solidFill>
                  <a:schemeClr val="bg1"/>
                </a:solidFill>
                <a:latin typeface="Comic Sans MS" pitchFamily="66" charset="0"/>
              </a:rPr>
              <a:t>, OMS, 1982</a:t>
            </a:r>
            <a:r>
              <a:rPr lang="it-IT" b="1" dirty="0" smtClean="0">
                <a:solidFill>
                  <a:schemeClr val="bg1"/>
                </a:solidFill>
                <a:latin typeface="Comic Sans MS" pitchFamily="66" charset="0"/>
              </a:rPr>
              <a:t> 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 autoUpdateAnimBg="0"/>
      <p:bldP spid="16387" grpId="0" build="p" animBg="1" autoUpdateAnimBg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600</Words>
  <Application>Microsoft Office PowerPoint</Application>
  <PresentationFormat>Presentazione su schermo (4:3)</PresentationFormat>
  <Paragraphs>103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IL LAVORO SOCIALE DI RETE NELLA COMUNITÀ </vt:lpstr>
      <vt:lpstr>LA PERSONA COME RISORSA</vt:lpstr>
      <vt:lpstr>IL SAPERE</vt:lpstr>
      <vt:lpstr>Diapositiva 4</vt:lpstr>
      <vt:lpstr>CHE COS’È  LA COMUNITÀ? </vt:lpstr>
      <vt:lpstr>COME LE PERSONE RISOLVONO I PROPRI PROBLEMI? (Warren, 1981)</vt:lpstr>
      <vt:lpstr>LA COMUNITA’ E LE SUE RETI</vt:lpstr>
      <vt:lpstr>COME SI LAVORA CON LA RETE SOCIALE ?</vt:lpstr>
      <vt:lpstr>Chi lavora per la salute ?</vt:lpstr>
      <vt:lpstr>PROMOTORI DI SALUTE NELLA COMUNITÀ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LAVORO SOCIALE DI RETE NELLA COMUNITÀ </dc:title>
  <dc:creator>Giuseppe Corlito</dc:creator>
  <cp:lastModifiedBy>Utente</cp:lastModifiedBy>
  <cp:revision>12</cp:revision>
  <dcterms:created xsi:type="dcterms:W3CDTF">2020-02-05T22:27:32Z</dcterms:created>
  <dcterms:modified xsi:type="dcterms:W3CDTF">2020-02-06T22:46:27Z</dcterms:modified>
</cp:coreProperties>
</file>