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3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22D39-FCD4-4842-B92C-E20F88637EC0}" type="datetimeFigureOut">
              <a:rPr lang="it-IT" smtClean="0"/>
              <a:pPr/>
              <a:t>22/01/2021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2614-3EE8-4039-B48F-EA8B7B11C3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52D7E-EE78-4EBA-ABBE-79BBCB87F7B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F50ED-15FB-4EC1-B460-C1CB98E0AA6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DAB71-FCBF-45EB-8219-A9CF8606119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7E59EE-B122-496F-81C2-F987732E7A4A}" type="slidenum">
              <a:rPr lang="it-IT" sz="1200"/>
              <a:pPr algn="r"/>
              <a:t>6</a:t>
            </a:fld>
            <a:endParaRPr lang="it-IT" sz="12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7617D-371A-4C78-B4A3-1B97985437B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29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Segnaposto note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12293" name="Segnaposto numero diapositiva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C0B8F6-B9B8-47D5-AD15-794CBA155AC0}" type="slidenum">
              <a:rPr lang="it-IT" sz="1200"/>
              <a:pPr algn="r"/>
              <a:t>7</a:t>
            </a:fld>
            <a:endParaRPr 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12FA-84F7-4AF8-97FE-D4572710D488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8DFE-DBD0-4FE9-A426-F30132123460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706F-BCBA-4CFF-ACD9-546D7D507E18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C04-BBAC-4EA9-AFE0-81F68650E40D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A1F-0239-4420-B8D8-77AAF551F10C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E1BF-39EE-4E66-8FDA-D9F0852DE69E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C92-84A3-4076-96B2-87643E2FFBD2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4AE-F339-4F00-8D80-327F890A9AF1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FCD-B287-4BFF-B001-5AED2AD16205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39F0-0BDB-4A15-AF55-F0638A66DB52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AAF0-2F60-4F44-805F-02680ADA5261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53BE-00E7-4570-BDB7-EC96CEEB93DD}" type="datetime1">
              <a:rPr lang="it-IT" smtClean="0"/>
              <a:pPr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Corlito, 15 gennaio 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ALCOL, GIOVANI E FAMIGLIE:</a:t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</a:rPr>
              <a:t>i dati delle nostre ricerche.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200800" cy="1752600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Giuseppe </a:t>
            </a:r>
            <a:r>
              <a:rPr lang="it-IT" dirty="0" err="1">
                <a:solidFill>
                  <a:schemeClr val="bg1"/>
                </a:solidFill>
              </a:rPr>
              <a:t>Corlito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Servitore-insegnante</a:t>
            </a:r>
            <a:r>
              <a:rPr lang="it-IT" dirty="0">
                <a:solidFill>
                  <a:schemeClr val="bg1"/>
                </a:solidFill>
              </a:rPr>
              <a:t> Club “</a:t>
            </a:r>
            <a:r>
              <a:rPr lang="it-IT" dirty="0" err="1">
                <a:solidFill>
                  <a:schemeClr val="bg1"/>
                </a:solidFill>
              </a:rPr>
              <a:t>Carrari-Pace</a:t>
            </a:r>
            <a:r>
              <a:rPr lang="it-IT" dirty="0">
                <a:solidFill>
                  <a:schemeClr val="bg1"/>
                </a:solidFill>
              </a:rPr>
              <a:t>”</a:t>
            </a:r>
          </a:p>
          <a:p>
            <a:r>
              <a:rPr lang="it-IT" dirty="0">
                <a:solidFill>
                  <a:schemeClr val="bg1"/>
                </a:solidFill>
              </a:rPr>
              <a:t>ACAT Grosseto Nord</a:t>
            </a:r>
          </a:p>
          <a:p>
            <a:r>
              <a:rPr lang="it-IT" dirty="0">
                <a:solidFill>
                  <a:schemeClr val="bg1"/>
                </a:solidFill>
              </a:rPr>
              <a:t>Serate di sensibilizzazione</a:t>
            </a:r>
          </a:p>
          <a:p>
            <a:r>
              <a:rPr lang="it-IT" dirty="0">
                <a:solidFill>
                  <a:schemeClr val="bg1"/>
                </a:solidFill>
              </a:rPr>
              <a:t>15.1.2020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Corlito, 15 gennaio 2021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202882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836712"/>
            <a:ext cx="1845462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FF00"/>
                </a:solidFill>
              </a:rPr>
              <a:t>UNA DIVARICAZIONE GENERAZIONALE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600200"/>
            <a:ext cx="8064896" cy="4525963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chemeClr val="bg1"/>
                </a:solidFill>
              </a:rPr>
              <a:t>Il 9% degli adulti grossetani (18-64 anni) ha un consumo “a rischio” (bevitore “</a:t>
            </a:r>
            <a:r>
              <a:rPr lang="it-IT" sz="2600" dirty="0" err="1">
                <a:solidFill>
                  <a:schemeClr val="bg1"/>
                </a:solidFill>
              </a:rPr>
              <a:t>binge</a:t>
            </a:r>
            <a:r>
              <a:rPr lang="it-IT" sz="2600" dirty="0">
                <a:solidFill>
                  <a:schemeClr val="bg1"/>
                </a:solidFill>
              </a:rPr>
              <a:t>” e fuori pasto) (</a:t>
            </a:r>
            <a:r>
              <a:rPr lang="it-IT" sz="2600" dirty="0" err="1">
                <a:solidFill>
                  <a:schemeClr val="bg1"/>
                </a:solidFill>
              </a:rPr>
              <a:t>MeS</a:t>
            </a:r>
            <a:r>
              <a:rPr lang="it-IT" sz="2600" dirty="0">
                <a:solidFill>
                  <a:schemeClr val="bg1"/>
                </a:solidFill>
              </a:rPr>
              <a:t>, 2013)</a:t>
            </a:r>
          </a:p>
          <a:p>
            <a:r>
              <a:rPr lang="it-IT" sz="2600" dirty="0">
                <a:solidFill>
                  <a:schemeClr val="bg1"/>
                </a:solidFill>
              </a:rPr>
              <a:t>Gli </a:t>
            </a:r>
            <a:r>
              <a:rPr lang="it-IT" sz="2600" dirty="0" err="1">
                <a:solidFill>
                  <a:schemeClr val="bg1"/>
                </a:solidFill>
              </a:rPr>
              <a:t>over</a:t>
            </a:r>
            <a:r>
              <a:rPr lang="it-IT" sz="2600" dirty="0">
                <a:solidFill>
                  <a:schemeClr val="bg1"/>
                </a:solidFill>
              </a:rPr>
              <a:t> 50 grossetani hanno un tasso di “forti bevitori” (3 unità standard di alcol al giorno) più basso della media toscana (Passi, 2007-2010)</a:t>
            </a:r>
          </a:p>
          <a:p>
            <a:r>
              <a:rPr lang="it-IT" sz="2600" dirty="0">
                <a:solidFill>
                  <a:schemeClr val="bg1"/>
                </a:solidFill>
              </a:rPr>
              <a:t>Il 41% dei giovani grossetani usa il “</a:t>
            </a:r>
            <a:r>
              <a:rPr lang="it-IT" sz="2600" dirty="0" err="1">
                <a:solidFill>
                  <a:schemeClr val="bg1"/>
                </a:solidFill>
              </a:rPr>
              <a:t>binge</a:t>
            </a:r>
            <a:r>
              <a:rPr lang="it-IT" sz="2600" dirty="0">
                <a:solidFill>
                  <a:schemeClr val="bg1"/>
                </a:solidFill>
              </a:rPr>
              <a:t> </a:t>
            </a:r>
            <a:r>
              <a:rPr lang="it-IT" sz="2600" dirty="0" err="1">
                <a:solidFill>
                  <a:schemeClr val="bg1"/>
                </a:solidFill>
              </a:rPr>
              <a:t>drinking</a:t>
            </a:r>
            <a:r>
              <a:rPr lang="it-IT" sz="2600" dirty="0">
                <a:solidFill>
                  <a:schemeClr val="bg1"/>
                </a:solidFill>
              </a:rPr>
              <a:t>” (ARS Toscana, 2015)</a:t>
            </a:r>
          </a:p>
          <a:p>
            <a:r>
              <a:rPr lang="it-IT" sz="2600" dirty="0">
                <a:solidFill>
                  <a:schemeClr val="bg1"/>
                </a:solidFill>
              </a:rPr>
              <a:t>SEMBRA CHE I GENITORI, RIPARATO IL PROPRIO DANNO, NON RIESCANO A PROTEGGERE I PROPRI FIGLI!!!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Corlito</a:t>
            </a:r>
            <a:r>
              <a:rPr lang="it-IT" dirty="0">
                <a:solidFill>
                  <a:schemeClr val="bg1"/>
                </a:solidFill>
              </a:rPr>
              <a:t>, 15 gennaio 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3 RICERCHE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145435"/>
          </a:xfrm>
          <a:ln>
            <a:noFill/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2004: Happy </a:t>
            </a:r>
            <a:r>
              <a:rPr lang="it-IT" dirty="0" err="1">
                <a:solidFill>
                  <a:schemeClr val="bg1"/>
                </a:solidFill>
              </a:rPr>
              <a:t>hours</a:t>
            </a:r>
            <a:r>
              <a:rPr lang="it-IT" dirty="0">
                <a:solidFill>
                  <a:schemeClr val="bg1"/>
                </a:solidFill>
              </a:rPr>
              <a:t>: dai giovani per i giovani per una vita libera dall’alcol  (CESVOT 2003)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2010: Alcol No Grazie (EBT 2010)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2014: Adolescenti, alcol e famiglia (CESVOT 2013)</a:t>
            </a:r>
          </a:p>
          <a:p>
            <a:pPr marL="514350" indent="-51435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it-IT" sz="2600" dirty="0">
                <a:solidFill>
                  <a:schemeClr val="bg1"/>
                </a:solidFill>
              </a:rPr>
              <a:t>      SONO TUTTE RICERCHE INTERVENTO REALIZZATE DAI CLUB ALCOLOGICI TERRITORIALI GRAZIE AI PERCORSI </a:t>
            </a:r>
            <a:r>
              <a:rPr lang="it-IT" sz="2600" dirty="0" err="1">
                <a:solidFill>
                  <a:schemeClr val="bg1"/>
                </a:solidFill>
              </a:rPr>
              <a:t>DI</a:t>
            </a:r>
            <a:r>
              <a:rPr lang="it-IT" sz="2600" dirty="0">
                <a:solidFill>
                  <a:schemeClr val="bg1"/>
                </a:solidFill>
              </a:rPr>
              <a:t> INNOVAZIONE DEL CESVOT E ALL’ENTE BILATERALE DEL TURISMO</a:t>
            </a:r>
          </a:p>
          <a:p>
            <a:pPr marL="514350" indent="-514350">
              <a:buNone/>
            </a:pPr>
            <a:r>
              <a:rPr lang="it-IT" sz="2600" dirty="0">
                <a:solidFill>
                  <a:schemeClr val="bg1"/>
                </a:solidFill>
              </a:rPr>
              <a:t>      </a:t>
            </a:r>
          </a:p>
          <a:p>
            <a:pPr marL="514350" indent="-514350">
              <a:buNone/>
            </a:pPr>
            <a:r>
              <a:rPr lang="it-IT" sz="2600" dirty="0">
                <a:solidFill>
                  <a:schemeClr val="bg1"/>
                </a:solidFill>
              </a:rPr>
              <a:t>       Pubblicate tutte sulla rivista di </a:t>
            </a:r>
            <a:r>
              <a:rPr lang="it-IT" sz="2600" i="1" dirty="0" err="1">
                <a:solidFill>
                  <a:schemeClr val="bg1"/>
                </a:solidFill>
              </a:rPr>
              <a:t>Alcologia</a:t>
            </a:r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Corlito</a:t>
            </a:r>
            <a:r>
              <a:rPr lang="it-IT" dirty="0">
                <a:solidFill>
                  <a:schemeClr val="bg1"/>
                </a:solidFill>
              </a:rPr>
              <a:t>, 15 gennaio 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>
            <a:off x="-18510" y="4059070"/>
            <a:ext cx="1008112" cy="4680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isoscele 8"/>
          <p:cNvSpPr/>
          <p:nvPr/>
        </p:nvSpPr>
        <p:spPr>
          <a:xfrm rot="5400000">
            <a:off x="161510" y="5607242"/>
            <a:ext cx="648072" cy="4680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12925" y="1714500"/>
          <a:ext cx="551656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glio di lavoro" r:id="rId3" imgW="5497560" imgH="3412800" progId="Excel.Sheet.8">
                  <p:embed/>
                </p:oleObj>
              </mc:Choice>
              <mc:Fallback>
                <p:oleObj name="Foglio di lavoro" r:id="rId3" imgW="5497560" imgH="3412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1714500"/>
                        <a:ext cx="551656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99592" y="404664"/>
          <a:ext cx="756084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glio di lavoro" r:id="rId5" imgW="6106680" imgH="3712680" progId="Excel.Sheet.8">
                  <p:embed/>
                </p:oleObj>
              </mc:Choice>
              <mc:Fallback>
                <p:oleObj name="Foglio di lavoro" r:id="rId5" imgW="6106680" imgH="371268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4664"/>
                        <a:ext cx="756084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Corlito</a:t>
            </a:r>
            <a:r>
              <a:rPr lang="it-IT" dirty="0">
                <a:solidFill>
                  <a:schemeClr val="bg1"/>
                </a:solidFill>
              </a:rPr>
              <a:t>, 15 gennaio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12879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81200" y="5791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cs typeface="Times New Roman" pitchFamily="18" charset="0"/>
              </a:rPr>
              <a:t>2006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1680" y="2348880"/>
            <a:ext cx="5904656" cy="43204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691680" y="3645024"/>
            <a:ext cx="5904656" cy="36004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Corlito</a:t>
            </a:r>
            <a:r>
              <a:rPr lang="it-IT" dirty="0">
                <a:solidFill>
                  <a:schemeClr val="bg1"/>
                </a:solidFill>
              </a:rPr>
              <a:t>, 15 gennaio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609600"/>
            <a:ext cx="8136904" cy="73183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it-IT" sz="2400" dirty="0">
                <a:solidFill>
                  <a:srgbClr val="FFFF00"/>
                </a:solidFill>
              </a:rPr>
              <a:t>Contributo percentuale, specifico per genere, fornito alla dieta alcolica media degli studenti  bevitori della Scuola Secondaria di 1°grado "G. Pascoli – G. Ungaretti" di Grosseto coinvolti nella ricerca (2010/2011) dalle diverse modalità d'uso delle bevande alcoliche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5D8A16C-891E-4264-91C9-7FB0C9F87705}" type="slidenum">
              <a:rPr lang="it-IT" sz="1400">
                <a:solidFill>
                  <a:schemeClr val="bg1"/>
                </a:solidFill>
                <a:latin typeface="+mn-lt"/>
              </a:rPr>
              <a:pPr algn="r">
                <a:defRPr/>
              </a:pPr>
              <a:t>6</a:t>
            </a:fld>
            <a:endParaRPr lang="it-IT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egnaposto piè di pagina 6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400">
                <a:solidFill>
                  <a:schemeClr val="bg1"/>
                </a:solidFill>
                <a:latin typeface="+mn-lt"/>
              </a:rPr>
              <a:t>Corlito, EBT, 24.03.2011</a:t>
            </a:r>
          </a:p>
        </p:txBody>
      </p:sp>
      <p:graphicFrame>
        <p:nvGraphicFramePr>
          <p:cNvPr id="3074" name="Segnaposto contenuto 5"/>
          <p:cNvGraphicFramePr>
            <a:graphicFrameLocks/>
          </p:cNvGraphicFramePr>
          <p:nvPr/>
        </p:nvGraphicFramePr>
        <p:xfrm>
          <a:off x="1115616" y="1916832"/>
          <a:ext cx="709228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7773074" imgH="4115157" progId="Excel.Sheet.8">
                  <p:embed/>
                </p:oleObj>
              </mc:Choice>
              <mc:Fallback>
                <p:oleObj r:id="rId3" imgW="7773074" imgH="4115157" progId="Excel.Sheet.8">
                  <p:embed/>
                  <p:pic>
                    <p:nvPicPr>
                      <p:cNvPr id="0" name="Segnaposto contenu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16832"/>
                        <a:ext cx="709228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olo 1"/>
          <p:cNvSpPr>
            <a:spLocks noGrp="1"/>
          </p:cNvSpPr>
          <p:nvPr>
            <p:ph type="title" idx="4294967295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solidFill>
                  <a:srgbClr val="FFFF00"/>
                </a:solidFill>
              </a:rPr>
              <a:t>IL RUOLO DELLE FAMIGLIE</a:t>
            </a:r>
          </a:p>
        </p:txBody>
      </p:sp>
      <p:sp>
        <p:nvSpPr>
          <p:cNvPr id="2053" name="Segnaposto testo 2"/>
          <p:cNvSpPr>
            <a:spLocks noGrp="1"/>
          </p:cNvSpPr>
          <p:nvPr>
            <p:ph type="body" idx="4294967295"/>
          </p:nvPr>
        </p:nvSpPr>
        <p:spPr>
          <a:xfrm>
            <a:off x="1979712" y="1535113"/>
            <a:ext cx="3168352" cy="639762"/>
          </a:xfrm>
        </p:spPr>
        <p:txBody>
          <a:bodyPr anchor="b"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400" b="1" dirty="0">
                <a:solidFill>
                  <a:schemeClr val="bg1"/>
                </a:solidFill>
              </a:rPr>
              <a:t>FAMILIARI CONVIVENTI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400" b="1" dirty="0">
                <a:solidFill>
                  <a:schemeClr val="bg1"/>
                </a:solidFill>
              </a:rPr>
              <a:t> BEVITORI</a:t>
            </a:r>
          </a:p>
        </p:txBody>
      </p:sp>
      <p:graphicFrame>
        <p:nvGraphicFramePr>
          <p:cNvPr id="2050" name="Segnaposto contenuto 8"/>
          <p:cNvGraphicFramePr>
            <a:graphicFrameLocks noGrp="1"/>
          </p:cNvGraphicFramePr>
          <p:nvPr>
            <p:ph sz="half" idx="4294967295"/>
          </p:nvPr>
        </p:nvGraphicFramePr>
        <p:xfrm>
          <a:off x="1043608" y="2132856"/>
          <a:ext cx="3600400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4041998" imgH="3950550" progId="Excel.Sheet.8">
                  <p:embed/>
                </p:oleObj>
              </mc:Choice>
              <mc:Fallback>
                <p:oleObj r:id="rId3" imgW="4041998" imgH="3950550" progId="Excel.Sheet.8">
                  <p:embed/>
                  <p:pic>
                    <p:nvPicPr>
                      <p:cNvPr id="0" name="Segnaposto contenuto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2856"/>
                        <a:ext cx="3600400" cy="395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Segnaposto testo 4"/>
          <p:cNvSpPr>
            <a:spLocks noGrp="1"/>
          </p:cNvSpPr>
          <p:nvPr>
            <p:ph type="body" sz="quarter" idx="4294967295"/>
          </p:nvPr>
        </p:nvSpPr>
        <p:spPr>
          <a:xfrm>
            <a:off x="5148064" y="1556792"/>
            <a:ext cx="3312368" cy="618082"/>
          </a:xfrm>
        </p:spPr>
        <p:txBody>
          <a:bodyPr anchor="b"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000" b="1" dirty="0">
                <a:solidFill>
                  <a:schemeClr val="bg1"/>
                </a:solidFill>
              </a:rPr>
              <a:t>FAMILIARI CONVIVENTI </a:t>
            </a:r>
            <a:r>
              <a:rPr lang="it-IT" sz="2000" b="1" dirty="0">
                <a:solidFill>
                  <a:srgbClr val="FF0000"/>
                </a:solidFill>
              </a:rPr>
              <a:t>NON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chemeClr val="bg1"/>
                </a:solidFill>
              </a:rPr>
              <a:t>BEVITORI</a:t>
            </a:r>
          </a:p>
        </p:txBody>
      </p:sp>
      <p:graphicFrame>
        <p:nvGraphicFramePr>
          <p:cNvPr id="2051" name="Segnaposto contenuto 9"/>
          <p:cNvGraphicFramePr>
            <a:graphicFrameLocks noGrp="1"/>
          </p:cNvGraphicFramePr>
          <p:nvPr>
            <p:ph sz="quarter" idx="4294967295"/>
          </p:nvPr>
        </p:nvGraphicFramePr>
        <p:xfrm>
          <a:off x="4716016" y="2174875"/>
          <a:ext cx="3970784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4041998" imgH="3950550" progId="Excel.Sheet.8">
                  <p:embed/>
                </p:oleObj>
              </mc:Choice>
              <mc:Fallback>
                <p:oleObj r:id="rId5" imgW="4041998" imgH="3950550" progId="Excel.Sheet.8">
                  <p:embed/>
                  <p:pic>
                    <p:nvPicPr>
                      <p:cNvPr id="0" name="Segnaposto contenuto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174875"/>
                        <a:ext cx="3970784" cy="395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piè di pagina 6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400">
                <a:solidFill>
                  <a:schemeClr val="bg1"/>
                </a:solidFill>
                <a:latin typeface="+mn-lt"/>
              </a:rPr>
              <a:t>Corlito, EBT, 24.03.2011</a:t>
            </a:r>
          </a:p>
        </p:txBody>
      </p:sp>
      <p:sp>
        <p:nvSpPr>
          <p:cNvPr id="8" name="Segnaposto numero diapositiva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2C5E378-4A4D-418C-9F12-80B64F1456F0}" type="slidenum">
              <a:rPr lang="it-IT" sz="1400">
                <a:solidFill>
                  <a:schemeClr val="bg1"/>
                </a:solidFill>
                <a:latin typeface="+mn-lt"/>
              </a:rPr>
              <a:pPr algn="r">
                <a:defRPr/>
              </a:pPr>
              <a:t>7</a:t>
            </a:fld>
            <a:endParaRPr lang="it-IT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SOTTOSCALE DEL FAD BUONI PREDITTORI DELL’USO DELL’ALCOL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772816"/>
            <a:ext cx="7920880" cy="4353347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Test di regressione lineare per blocchi</a:t>
            </a:r>
          </a:p>
          <a:p>
            <a:r>
              <a:rPr lang="it-IT" dirty="0">
                <a:solidFill>
                  <a:schemeClr val="bg1"/>
                </a:solidFill>
              </a:rPr>
              <a:t>RISPOSTA AFFETTIVA (sig. 0,029)</a:t>
            </a:r>
          </a:p>
          <a:p>
            <a:r>
              <a:rPr lang="it-IT" dirty="0">
                <a:solidFill>
                  <a:schemeClr val="bg1"/>
                </a:solidFill>
              </a:rPr>
              <a:t>COMUNICAZIONE (sig. 0,043)</a:t>
            </a:r>
          </a:p>
          <a:p>
            <a:r>
              <a:rPr lang="it-IT" dirty="0">
                <a:solidFill>
                  <a:schemeClr val="bg1"/>
                </a:solidFill>
              </a:rPr>
              <a:t>Nota Bene: i ragazzi considerano l’uso dell’alcol come il meno pericoloso rispetto al fumo, all’obesità e alla sedentarietà !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Corlito</a:t>
            </a:r>
            <a:r>
              <a:rPr lang="it-IT" dirty="0">
                <a:solidFill>
                  <a:schemeClr val="bg1"/>
                </a:solidFill>
              </a:rPr>
              <a:t>, 15 gennaio 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FF00"/>
                </a:solidFill>
              </a:rPr>
              <a:t>PER UN PROGRAMMA </a:t>
            </a:r>
            <a:r>
              <a:rPr lang="it-IT" dirty="0" err="1">
                <a:solidFill>
                  <a:srgbClr val="FFFF00"/>
                </a:solidFill>
              </a:rPr>
              <a:t>DI</a:t>
            </a:r>
            <a:r>
              <a:rPr lang="it-IT" dirty="0">
                <a:solidFill>
                  <a:srgbClr val="FFFF00"/>
                </a:solidFill>
              </a:rPr>
              <a:t> PREVENZIONE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600200"/>
            <a:ext cx="7992888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Il bere giovanile </a:t>
            </a:r>
            <a:r>
              <a:rPr lang="it-IT" u="sng" dirty="0">
                <a:solidFill>
                  <a:schemeClr val="bg1"/>
                </a:solidFill>
              </a:rPr>
              <a:t>non</a:t>
            </a:r>
            <a:r>
              <a:rPr lang="it-IT" dirty="0">
                <a:solidFill>
                  <a:schemeClr val="bg1"/>
                </a:solidFill>
              </a:rPr>
              <a:t> è un problema dei giovani, ma degli adulti (genitori e insegnanti)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Un programma di prevenzione dell’uso dell’alcol </a:t>
            </a:r>
            <a:r>
              <a:rPr lang="it-IT" u="sng" dirty="0">
                <a:solidFill>
                  <a:schemeClr val="bg1"/>
                </a:solidFill>
              </a:rPr>
              <a:t>deve</a:t>
            </a:r>
            <a:r>
              <a:rPr lang="it-IT" dirty="0">
                <a:solidFill>
                  <a:schemeClr val="bg1"/>
                </a:solidFill>
              </a:rPr>
              <a:t> coinvolgere le famiglie e la scuola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</a:rPr>
              <a:t>Un programma di prevenzione serio deve partire dalle scuole materne e poi comprendere le comunità scolastiche di ogni ordine e grado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Corlito</a:t>
            </a:r>
            <a:r>
              <a:rPr lang="it-IT" dirty="0">
                <a:solidFill>
                  <a:schemeClr val="bg1"/>
                </a:solidFill>
              </a:rPr>
              <a:t>, 15 gennaio 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chemeClr val="bg1"/>
                </a:solidFill>
              </a:rPr>
              <a:pPr/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422</Words>
  <Application>Microsoft Office PowerPoint</Application>
  <PresentationFormat>Presentazione su schermo (4:3)</PresentationFormat>
  <Paragraphs>58</Paragraphs>
  <Slides>9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Tema di Office</vt:lpstr>
      <vt:lpstr>Foglio di lavoro</vt:lpstr>
      <vt:lpstr>Microsoft Excel 97-2003 Worksheet</vt:lpstr>
      <vt:lpstr>ALCOL, GIOVANI E FAMIGLIE: i dati delle nostre ricerche.</vt:lpstr>
      <vt:lpstr>UNA DIVARICAZIONE GENERAZIONALE</vt:lpstr>
      <vt:lpstr>3 RICERCHE </vt:lpstr>
      <vt:lpstr>Presentazione standard di PowerPoint</vt:lpstr>
      <vt:lpstr>Presentazione standard di PowerPoint</vt:lpstr>
      <vt:lpstr>Contributo percentuale, specifico per genere, fornito alla dieta alcolica media degli studenti  bevitori della Scuola Secondaria di 1°grado "G. Pascoli – G. Ungaretti" di Grosseto coinvolti nella ricerca (2010/2011) dalle diverse modalità d'uso delle bevande alcoliche</vt:lpstr>
      <vt:lpstr>IL RUOLO DELLE FAMIGLIE</vt:lpstr>
      <vt:lpstr>SOTTOSCALE DEL FAD BUONI PREDITTORI DELL’USO DELL’ALCOL</vt:lpstr>
      <vt:lpstr>PER UN PROGRAMMA DI PREVENZIONE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ALCOL, GIOVANI E FAMIGLIE i dati delle nostre ricerche</dc:title>
  <dc:creator>Giuseppe Corlito</dc:creator>
  <cp:lastModifiedBy>ediso monaci</cp:lastModifiedBy>
  <cp:revision>6</cp:revision>
  <dcterms:created xsi:type="dcterms:W3CDTF">2021-01-02T17:47:23Z</dcterms:created>
  <dcterms:modified xsi:type="dcterms:W3CDTF">2021-01-22T14:55:58Z</dcterms:modified>
</cp:coreProperties>
</file>