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sldIdLst>
    <p:sldId id="260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67" r:id="rId11"/>
    <p:sldId id="265" r:id="rId12"/>
    <p:sldId id="273" r:id="rId13"/>
    <p:sldId id="268" r:id="rId14"/>
    <p:sldId id="269" r:id="rId15"/>
    <p:sldId id="271" r:id="rId16"/>
    <p:sldId id="270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606" autoAdjust="0"/>
    <p:restoredTop sz="94660"/>
  </p:normalViewPr>
  <p:slideViewPr>
    <p:cSldViewPr snapToGrid="0">
      <p:cViewPr varScale="1">
        <p:scale>
          <a:sx n="74" d="100"/>
          <a:sy n="74" d="100"/>
        </p:scale>
        <p:origin x="6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7CF8-E471-42FC-B5E1-8C338EC73AE0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817F993-866B-4A5B-A06D-403C2EE300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6479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7CF8-E471-42FC-B5E1-8C338EC73AE0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817F993-866B-4A5B-A06D-403C2EE300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3580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7CF8-E471-42FC-B5E1-8C338EC73AE0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817F993-866B-4A5B-A06D-403C2EE300AE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7286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7CF8-E471-42FC-B5E1-8C338EC73AE0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17F993-866B-4A5B-A06D-403C2EE300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1272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7CF8-E471-42FC-B5E1-8C338EC73AE0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17F993-866B-4A5B-A06D-403C2EE300AE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36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7CF8-E471-42FC-B5E1-8C338EC73AE0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17F993-866B-4A5B-A06D-403C2EE300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38736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7CF8-E471-42FC-B5E1-8C338EC73AE0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F993-866B-4A5B-A06D-403C2EE300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3950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7CF8-E471-42FC-B5E1-8C338EC73AE0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F993-866B-4A5B-A06D-403C2EE300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8948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7CF8-E471-42FC-B5E1-8C338EC73AE0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F993-866B-4A5B-A06D-403C2EE300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7753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7CF8-E471-42FC-B5E1-8C338EC73AE0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817F993-866B-4A5B-A06D-403C2EE300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2016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7CF8-E471-42FC-B5E1-8C338EC73AE0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817F993-866B-4A5B-A06D-403C2EE300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9700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7CF8-E471-42FC-B5E1-8C338EC73AE0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817F993-866B-4A5B-A06D-403C2EE300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9394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7CF8-E471-42FC-B5E1-8C338EC73AE0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F993-866B-4A5B-A06D-403C2EE300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1854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7CF8-E471-42FC-B5E1-8C338EC73AE0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F993-866B-4A5B-A06D-403C2EE300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3310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7CF8-E471-42FC-B5E1-8C338EC73AE0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F993-866B-4A5B-A06D-403C2EE300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9346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7CF8-E471-42FC-B5E1-8C338EC73AE0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17F993-866B-4A5B-A06D-403C2EE300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1592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C7CF8-E471-42FC-B5E1-8C338EC73AE0}" type="datetimeFigureOut">
              <a:rPr lang="it-IT" smtClean="0"/>
              <a:t>15/01/2021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817F993-866B-4A5B-A06D-403C2EE300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9752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2.wav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4.wav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5.wav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6.wav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4.wav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2.wav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9FF312-8BA7-4495-9AEC-5D64C422C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946150"/>
            <a:ext cx="8911687" cy="1165001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LA COMUNICAZIONE GENITORI FIGLI</a:t>
            </a:r>
            <a:br>
              <a:rPr lang="it-IT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it-IT" sz="3100" b="1" i="1" dirty="0">
                <a:solidFill>
                  <a:schemeClr val="accent5">
                    <a:lumMod val="75000"/>
                  </a:schemeClr>
                </a:solidFill>
              </a:rPr>
              <a:t>QUALCHE REGOLA…</a:t>
            </a:r>
            <a:endParaRPr lang="it-IT" sz="3100" i="1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B54474D-7446-4A60-BB96-3E273B75D00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33207" y="2133600"/>
            <a:ext cx="4227412" cy="377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magini1">
            <a:extLst>
              <a:ext uri="{FF2B5EF4-FFF2-40B4-BE49-F238E27FC236}">
                <a16:creationId xmlns:a16="http://schemas.microsoft.com/office/drawing/2014/main" id="{4166C389-0C68-49AE-AC4F-2D3C6B998D63}"/>
              </a:ext>
            </a:extLst>
          </p:cNvPr>
          <p:cNvPicPr/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10200068" y="45901"/>
            <a:ext cx="1884093" cy="900249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AF39AF72-97E7-4BC7-B5E6-B77722AD0BA0}"/>
              </a:ext>
            </a:extLst>
          </p:cNvPr>
          <p:cNvSpPr txBox="1"/>
          <p:nvPr/>
        </p:nvSpPr>
        <p:spPr>
          <a:xfrm>
            <a:off x="9659712" y="5720560"/>
            <a:ext cx="2532287" cy="748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it-IT" sz="1800" b="1" dirty="0">
                <a:ln w="9525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Scuola di terzo modulo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“Alcol </a:t>
            </a:r>
            <a:r>
              <a:rPr lang="it-IT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amiglia Società”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4719C36-E1D0-4ECE-9EB5-3A2C06406533}"/>
              </a:ext>
            </a:extLst>
          </p:cNvPr>
          <p:cNvSpPr txBox="1"/>
          <p:nvPr/>
        </p:nvSpPr>
        <p:spPr>
          <a:xfrm>
            <a:off x="1884134" y="5720560"/>
            <a:ext cx="6098146" cy="748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it-IT" sz="1800" dirty="0">
                <a:solidFill>
                  <a:srgbClr val="4472C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Relatore: </a:t>
            </a:r>
            <a:r>
              <a:rPr lang="it-IT" sz="1800" b="1" dirty="0">
                <a:solidFill>
                  <a:srgbClr val="4472C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Annamaria De Angelis</a:t>
            </a:r>
            <a:endParaRPr lang="it-IT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it-IT" sz="1800" dirty="0">
                <a:solidFill>
                  <a:srgbClr val="4472C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Membro Coordinamento </a:t>
            </a:r>
            <a:r>
              <a:rPr lang="it-IT" sz="1800" b="1" i="1" dirty="0">
                <a:solidFill>
                  <a:srgbClr val="4472C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ACAT </a:t>
            </a:r>
            <a:r>
              <a:rPr lang="it-IT" b="1" i="1" dirty="0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GROSSETO GREEN ODV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706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5" name="applause.wav"/>
          </p:stSnd>
        </p:sndAc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78ED6F-9109-49A1-81A7-46F15445B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5931" y="263269"/>
            <a:ext cx="4739427" cy="679757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cmpd="sng">
            <a:solidFill>
              <a:schemeClr val="tx1">
                <a:lumMod val="75000"/>
                <a:lumOff val="25000"/>
                <a:alpha val="37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28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IL RUOLO DELL’EMPATIA</a:t>
            </a:r>
          </a:p>
        </p:txBody>
      </p:sp>
      <p:pic>
        <p:nvPicPr>
          <p:cNvPr id="13" name="immagini1">
            <a:extLst>
              <a:ext uri="{FF2B5EF4-FFF2-40B4-BE49-F238E27FC236}">
                <a16:creationId xmlns:a16="http://schemas.microsoft.com/office/drawing/2014/main" id="{C24124E9-0611-48E1-A0C4-4C65A7C40964}"/>
              </a:ext>
            </a:extLst>
          </p:cNvPr>
          <p:cNvPicPr/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534918" y="1"/>
            <a:ext cx="1657082" cy="943026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D4A22802-7CEE-4B52-A6C4-783DD5940044}"/>
              </a:ext>
            </a:extLst>
          </p:cNvPr>
          <p:cNvSpPr txBox="1"/>
          <p:nvPr/>
        </p:nvSpPr>
        <p:spPr>
          <a:xfrm>
            <a:off x="9473137" y="6046171"/>
            <a:ext cx="2532287" cy="748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it-IT" sz="1800" b="1" dirty="0">
                <a:ln w="9525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Scuola di terzo modulo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“Alcol </a:t>
            </a:r>
            <a:r>
              <a:rPr lang="it-IT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amiglia Società”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CD1CAEA-87D0-47E1-86C6-1C1978FC8E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079" y="2704565"/>
            <a:ext cx="7049841" cy="3210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0AC72042-F539-47F9-9E06-BF6E26740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5825" y="943026"/>
            <a:ext cx="11023600" cy="4065879"/>
          </a:xfrm>
          <a:noFill/>
          <a:ln w="3175">
            <a:noFill/>
          </a:ln>
          <a:effectLst>
            <a:glow rad="127000">
              <a:schemeClr val="accent1"/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r>
              <a:rPr lang="it-IT" sz="2800" b="1" dirty="0"/>
              <a:t>Capacità di partecipare all’esperienza dei figli</a:t>
            </a:r>
          </a:p>
          <a:p>
            <a:r>
              <a:rPr lang="it-IT" sz="2800" b="1" dirty="0"/>
              <a:t>Sentire le emozioni dei figli e non aggiungervi le nostre</a:t>
            </a:r>
          </a:p>
        </p:txBody>
      </p:sp>
    </p:spTree>
    <p:extLst>
      <p:ext uri="{BB962C8B-B14F-4D97-AF65-F5344CB8AC3E}">
        <p14:creationId xmlns:p14="http://schemas.microsoft.com/office/powerpoint/2010/main" val="564491347"/>
      </p:ext>
    </p:extLst>
  </p:cSld>
  <p:clrMapOvr>
    <a:masterClrMapping/>
  </p:clrMapOvr>
  <p:transition spd="slow">
    <p:push dir="u"/>
    <p:sndAc>
      <p:stSnd>
        <p:snd r:embed="rId2" name="push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78ED6F-9109-49A1-81A7-46F15445B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132" y="263269"/>
            <a:ext cx="7786005" cy="1165001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cmpd="sng">
            <a:solidFill>
              <a:schemeClr val="tx1">
                <a:lumMod val="75000"/>
                <a:lumOff val="25000"/>
                <a:alpha val="37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it-IT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E in fondo…</a:t>
            </a:r>
            <a:br>
              <a:rPr lang="it-IT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it-IT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                                  saper tacere!</a:t>
            </a: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0AC72042-F539-47F9-9E06-BF6E26740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2933" y="1557867"/>
            <a:ext cx="11023600" cy="1169323"/>
          </a:xfrm>
          <a:noFill/>
          <a:ln>
            <a:noFill/>
          </a:ln>
          <a:effectLst>
            <a:glow rad="127000">
              <a:schemeClr val="accent1"/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r>
              <a:rPr lang="it-IT" sz="2800" b="1" dirty="0"/>
              <a:t>Siamo invadenti, prolissi, indiscreti</a:t>
            </a:r>
          </a:p>
          <a:p>
            <a:r>
              <a:rPr lang="it-IT" sz="2800" b="1" dirty="0"/>
              <a:t>Bisogna lasciare spazio, senza temere il silenzio</a:t>
            </a:r>
          </a:p>
        </p:txBody>
      </p:sp>
      <p:pic>
        <p:nvPicPr>
          <p:cNvPr id="13" name="immagini1">
            <a:extLst>
              <a:ext uri="{FF2B5EF4-FFF2-40B4-BE49-F238E27FC236}">
                <a16:creationId xmlns:a16="http://schemas.microsoft.com/office/drawing/2014/main" id="{C24124E9-0611-48E1-A0C4-4C65A7C40964}"/>
              </a:ext>
            </a:extLst>
          </p:cNvPr>
          <p:cNvPicPr/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504868" y="0"/>
            <a:ext cx="1687132" cy="748923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74BA274F-5937-431B-8D70-8BC9B6C80085}"/>
              </a:ext>
            </a:extLst>
          </p:cNvPr>
          <p:cNvSpPr txBox="1"/>
          <p:nvPr/>
        </p:nvSpPr>
        <p:spPr>
          <a:xfrm>
            <a:off x="2675467" y="3124378"/>
            <a:ext cx="7854323" cy="280076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  <a:alpha val="48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cmpd="sng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it-IT" sz="4400" b="0" i="0" dirty="0">
                <a:solidFill>
                  <a:srgbClr val="7030A0"/>
                </a:solidFill>
                <a:effectLst/>
                <a:latin typeface="AR BLANCA" panose="02000000000000000000" pitchFamily="2" charset="0"/>
              </a:rPr>
              <a:t>Occorrono tre anni per imparare a parlare, e settant’anni per imparare a ta­cere.</a:t>
            </a:r>
            <a:br>
              <a:rPr lang="it-IT" sz="4400" dirty="0">
                <a:solidFill>
                  <a:srgbClr val="7030A0"/>
                </a:solidFill>
                <a:latin typeface="AR BLANCA" panose="02000000000000000000" pitchFamily="2" charset="0"/>
              </a:rPr>
            </a:br>
            <a:r>
              <a:rPr lang="it-IT" sz="4400" b="0" i="0" dirty="0">
                <a:solidFill>
                  <a:srgbClr val="7030A0"/>
                </a:solidFill>
                <a:effectLst/>
                <a:latin typeface="AR BLANCA" panose="02000000000000000000" pitchFamily="2" charset="0"/>
              </a:rPr>
              <a:t>(Proverbio Yiddish)</a:t>
            </a:r>
            <a:endParaRPr lang="it-IT" sz="4400" dirty="0">
              <a:solidFill>
                <a:srgbClr val="7030A0"/>
              </a:solidFill>
              <a:latin typeface="AR BLANCA" panose="02000000000000000000" pitchFamily="2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A7EC9AB-6D56-4760-9B9A-FD376E436FF4}"/>
              </a:ext>
            </a:extLst>
          </p:cNvPr>
          <p:cNvSpPr txBox="1"/>
          <p:nvPr/>
        </p:nvSpPr>
        <p:spPr>
          <a:xfrm>
            <a:off x="9659713" y="5947871"/>
            <a:ext cx="2532287" cy="748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it-IT" sz="1800" b="1" dirty="0">
                <a:ln w="9525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Scuola di terzo modulo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“Alcol </a:t>
            </a:r>
            <a:r>
              <a:rPr lang="it-IT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amiglia Società”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029829"/>
      </p:ext>
    </p:extLst>
  </p:cSld>
  <p:clrMapOvr>
    <a:masterClrMapping/>
  </p:clrMapOvr>
  <p:transition spd="slow">
    <p:push dir="u"/>
    <p:sndAc>
      <p:stSnd>
        <p:snd r:embed="rId2" name="chimes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427C44B-4886-45C5-8EAD-68301131E473}"/>
              </a:ext>
            </a:extLst>
          </p:cNvPr>
          <p:cNvSpPr txBox="1"/>
          <p:nvPr/>
        </p:nvSpPr>
        <p:spPr>
          <a:xfrm>
            <a:off x="1558344" y="3579132"/>
            <a:ext cx="9684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b="1" i="1" dirty="0">
                <a:solidFill>
                  <a:srgbClr val="0070C0"/>
                </a:solidFill>
                <a:latin typeface="Algerian" panose="04020705040A02060702" pitchFamily="82" charset="0"/>
              </a:rPr>
              <a:t>Grazie per l’attenzione</a:t>
            </a:r>
          </a:p>
        </p:txBody>
      </p:sp>
      <p:pic>
        <p:nvPicPr>
          <p:cNvPr id="3" name="immagini1">
            <a:extLst>
              <a:ext uri="{FF2B5EF4-FFF2-40B4-BE49-F238E27FC236}">
                <a16:creationId xmlns:a16="http://schemas.microsoft.com/office/drawing/2014/main" id="{C9C87CB5-2A7C-4BA6-B0BB-7578BC56F5BC}"/>
              </a:ext>
            </a:extLst>
          </p:cNvPr>
          <p:cNvPicPr/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096000" y="528034"/>
            <a:ext cx="4988417" cy="2073498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23EE8C73-C960-4CD4-BA68-A37C2FEAD9AC}"/>
              </a:ext>
            </a:extLst>
          </p:cNvPr>
          <p:cNvSpPr txBox="1"/>
          <p:nvPr/>
        </p:nvSpPr>
        <p:spPr>
          <a:xfrm>
            <a:off x="7087673" y="5097865"/>
            <a:ext cx="5379075" cy="16517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it-IT" sz="3200" b="1" dirty="0">
                <a:ln w="9525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Scuola di terzo modulo</a:t>
            </a:r>
            <a:endParaRPr lang="it-I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it-IT" sz="32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“Alcol Famiglia Società”</a:t>
            </a:r>
          </a:p>
          <a:p>
            <a:pPr algn="ctr">
              <a:spcAft>
                <a:spcPts val="800"/>
              </a:spcAft>
            </a:pPr>
            <a:r>
              <a:rPr lang="it-IT" sz="24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Grosseto, 8/15 gennaio 2021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41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  <p:sndAc>
          <p:stSnd>
            <p:snd r:embed="rId2" name="applause.wav"/>
          </p:stSnd>
        </p:sndAc>
      </p:transition>
    </mc:Choice>
    <mc:Fallback xmlns="">
      <p:transition spd="slow">
        <p:split orient="vert"/>
        <p:sndAc>
          <p:stSnd>
            <p:snd r:embed="rId4" name="applause.wav"/>
          </p:stSnd>
        </p:sndAc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F6DCC8-B6D1-48E6-A8A1-2A4C8E4377B6}"/>
              </a:ext>
            </a:extLst>
          </p:cNvPr>
          <p:cNvSpPr txBox="1"/>
          <p:nvPr/>
        </p:nvSpPr>
        <p:spPr>
          <a:xfrm>
            <a:off x="931333" y="1310471"/>
            <a:ext cx="11023600" cy="3744615"/>
          </a:xfrm>
          <a:prstGeom prst="rect">
            <a:avLst/>
          </a:prstGeom>
          <a:gradFill>
            <a:gsLst>
              <a:gs pos="28000">
                <a:schemeClr val="accent1">
                  <a:lumMod val="60000"/>
                  <a:lumOff val="4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</p:spPr>
        <p:txBody>
          <a:bodyPr wrap="square">
            <a:spAutoFit/>
          </a:bodyPr>
          <a:lstStyle/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it-IT" sz="3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Ieri ho litigato con il mio ragazzo. Lo odio, è proprio uno st…..!</a:t>
            </a:r>
            <a:endParaRPr lang="it-I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it-IT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it-I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Stati calma! Invece di agitarti raccontami cosa è successo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it-I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 in genere sei una persona educata e matura: perché ti esprimi così?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it-I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me ne vuoi parlare, posso ascoltarti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it-I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Sentiamo un po’ cosa ti ha fatto quello st…..!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it-I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 sembra tu sia molto arrabbiata con lui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+mj-lt"/>
              <a:buAutoNum type="alphaLcParenR"/>
            </a:pPr>
            <a:r>
              <a:rPr lang="it-I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ti fa stare male dovresti lasciarlo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DC990F6-F36D-434D-8418-8594BADBC07E}"/>
              </a:ext>
            </a:extLst>
          </p:cNvPr>
          <p:cNvSpPr txBox="1"/>
          <p:nvPr/>
        </p:nvSpPr>
        <p:spPr>
          <a:xfrm>
            <a:off x="9659713" y="5947871"/>
            <a:ext cx="2532287" cy="748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it-IT" sz="1800" b="1" dirty="0">
                <a:ln w="9525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Scuola di terzo modulo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“Alcol </a:t>
            </a:r>
            <a:r>
              <a:rPr lang="it-IT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amiglia Società”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magini1">
            <a:extLst>
              <a:ext uri="{FF2B5EF4-FFF2-40B4-BE49-F238E27FC236}">
                <a16:creationId xmlns:a16="http://schemas.microsoft.com/office/drawing/2014/main" id="{72CB03A1-E2FE-447D-B452-6B6CCA56A2FA}"/>
              </a:ext>
            </a:extLst>
          </p:cNvPr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0470524" y="45901"/>
            <a:ext cx="1613637" cy="864227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3404156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F6DCC8-B6D1-48E6-A8A1-2A4C8E4377B6}"/>
              </a:ext>
            </a:extLst>
          </p:cNvPr>
          <p:cNvSpPr txBox="1"/>
          <p:nvPr/>
        </p:nvSpPr>
        <p:spPr>
          <a:xfrm>
            <a:off x="1998133" y="713610"/>
            <a:ext cx="9144000" cy="4237057"/>
          </a:xfrm>
          <a:prstGeom prst="rect">
            <a:avLst/>
          </a:prstGeom>
          <a:gradFill>
            <a:gsLst>
              <a:gs pos="28000">
                <a:schemeClr val="accent1">
                  <a:lumMod val="60000"/>
                  <a:lumOff val="4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</p:spPr>
        <p:txBody>
          <a:bodyPr wrap="square">
            <a:spAutoFit/>
          </a:bodyPr>
          <a:lstStyle/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it-IT" sz="3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Si, ogni volta che rimaniamo soli lui ci prova anche se sa che io non voglio fare l’amore completo</a:t>
            </a:r>
            <a:endParaRPr lang="it-I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it-IT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it-I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Così non ti senti rispettata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it-I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fa così non ti vuole bene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it-I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quanto tempo state insieme?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it-I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 ti preoccupare, vedrai che tutto si risolverà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it-I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…………(silenzio)……….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+mj-lt"/>
              <a:buAutoNum type="alphaLcParenR"/>
            </a:pPr>
            <a:r>
              <a:rPr lang="it-I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Cerca di non stare sola con lui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624D7D0-6D1C-491F-962B-19CC15FCF418}"/>
              </a:ext>
            </a:extLst>
          </p:cNvPr>
          <p:cNvSpPr txBox="1"/>
          <p:nvPr/>
        </p:nvSpPr>
        <p:spPr>
          <a:xfrm>
            <a:off x="9659713" y="5947871"/>
            <a:ext cx="2532287" cy="748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it-IT" sz="1800" b="1" dirty="0">
                <a:ln w="9525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Scuola di terzo modulo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“Alcol </a:t>
            </a:r>
            <a:r>
              <a:rPr lang="it-IT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amiglia Società”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magini1">
            <a:extLst>
              <a:ext uri="{FF2B5EF4-FFF2-40B4-BE49-F238E27FC236}">
                <a16:creationId xmlns:a16="http://schemas.microsoft.com/office/drawing/2014/main" id="{7938F338-6D52-420D-8C17-DD7CA247C4A6}"/>
              </a:ext>
            </a:extLst>
          </p:cNvPr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0470524" y="45901"/>
            <a:ext cx="1613637" cy="864227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2086073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F6DCC8-B6D1-48E6-A8A1-2A4C8E4377B6}"/>
              </a:ext>
            </a:extLst>
          </p:cNvPr>
          <p:cNvSpPr txBox="1"/>
          <p:nvPr/>
        </p:nvSpPr>
        <p:spPr>
          <a:xfrm>
            <a:off x="1490133" y="713610"/>
            <a:ext cx="9652000" cy="4237057"/>
          </a:xfrm>
          <a:prstGeom prst="rect">
            <a:avLst/>
          </a:prstGeom>
          <a:gradFill>
            <a:gsLst>
              <a:gs pos="28000">
                <a:schemeClr val="accent1">
                  <a:lumMod val="60000"/>
                  <a:lumOff val="4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</p:spPr>
        <p:txBody>
          <a:bodyPr wrap="square">
            <a:spAutoFit/>
          </a:bodyPr>
          <a:lstStyle/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it-IT" sz="3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Lui non capisce che così mi allontano, mi dà fastidio, mi sembra che non gli importi nulla di me.</a:t>
            </a:r>
            <a:endParaRPr lang="it-I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it-IT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it-I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Hai ragione non ti ama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it-I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E’ come se non ti sentissi più amata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it-I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Cerca di credere che ti vuole bene anche se si comporta così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it-I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quanto tempo va avanti questa situazione?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it-IT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Penso di capire cosa provi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+mj-lt"/>
              <a:buAutoNum type="alphaLcParenR"/>
            </a:pPr>
            <a:r>
              <a:rPr lang="it-I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Tutti gli uomini sono così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CEF6776-0391-4475-B96D-F663AED0C86A}"/>
              </a:ext>
            </a:extLst>
          </p:cNvPr>
          <p:cNvSpPr txBox="1"/>
          <p:nvPr/>
        </p:nvSpPr>
        <p:spPr>
          <a:xfrm>
            <a:off x="9659713" y="5947871"/>
            <a:ext cx="2532287" cy="748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it-IT" sz="1800" b="1" dirty="0">
                <a:ln w="9525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Scuola di terzo modulo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“Alcol </a:t>
            </a:r>
            <a:r>
              <a:rPr lang="it-IT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amiglia Società”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magini1">
            <a:extLst>
              <a:ext uri="{FF2B5EF4-FFF2-40B4-BE49-F238E27FC236}">
                <a16:creationId xmlns:a16="http://schemas.microsoft.com/office/drawing/2014/main" id="{FA7B8B61-EC76-4E05-989F-898D459D123D}"/>
              </a:ext>
            </a:extLst>
          </p:cNvPr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0599313" y="45901"/>
            <a:ext cx="1484848" cy="864227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24960849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F6DCC8-B6D1-48E6-A8A1-2A4C8E4377B6}"/>
              </a:ext>
            </a:extLst>
          </p:cNvPr>
          <p:cNvSpPr txBox="1"/>
          <p:nvPr/>
        </p:nvSpPr>
        <p:spPr>
          <a:xfrm>
            <a:off x="1710267" y="713610"/>
            <a:ext cx="10278533" cy="4729500"/>
          </a:xfrm>
          <a:prstGeom prst="rect">
            <a:avLst/>
          </a:prstGeom>
          <a:gradFill>
            <a:gsLst>
              <a:gs pos="28000">
                <a:schemeClr val="accent1">
                  <a:lumMod val="60000"/>
                  <a:lumOff val="4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</p:spPr>
        <p:txBody>
          <a:bodyPr wrap="square">
            <a:spAutoFit/>
          </a:bodyPr>
          <a:lstStyle/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it-IT" sz="3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 ho parlato anche con </a:t>
            </a:r>
            <a:r>
              <a:rPr lang="it-IT" sz="3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it-IT" sz="3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mia migliore amica e lei mi dice di lasciarlo perché questo significa che non mi vuole bene davvero, ma io non ce la faccio, voglio stare con lui</a:t>
            </a:r>
            <a:endParaRPr lang="it-I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it-IT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it-I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 troppo dipendente da lui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lphaLcParenR"/>
            </a:pPr>
            <a:r>
              <a:rPr lang="it-I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Anche se ci sono problemi senti che non puoi perderlo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it-I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 ragione la tua amica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it-I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Vedi alla tua età è normale avere questi problemi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it-I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Coraggio, sei una persona intelligente, vedrai che ne uscirai fuori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+mj-lt"/>
              <a:buAutoNum type="alphaLcParenR"/>
            </a:pPr>
            <a:r>
              <a:rPr lang="it-I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 è bene continuare questo rapporto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E2113B9-7331-4E74-95BA-77E049130CCB}"/>
              </a:ext>
            </a:extLst>
          </p:cNvPr>
          <p:cNvSpPr txBox="1"/>
          <p:nvPr/>
        </p:nvSpPr>
        <p:spPr>
          <a:xfrm>
            <a:off x="9659713" y="5947871"/>
            <a:ext cx="2532287" cy="748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it-IT" sz="1800" b="1" dirty="0">
                <a:ln w="9525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Scuola di terzo modulo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“Alcol </a:t>
            </a:r>
            <a:r>
              <a:rPr lang="it-IT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amiglia Società”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magini1">
            <a:extLst>
              <a:ext uri="{FF2B5EF4-FFF2-40B4-BE49-F238E27FC236}">
                <a16:creationId xmlns:a16="http://schemas.microsoft.com/office/drawing/2014/main" id="{6FBF5046-518D-4315-9B2F-03323BE357FE}"/>
              </a:ext>
            </a:extLst>
          </p:cNvPr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0753859" y="45901"/>
            <a:ext cx="1330302" cy="667709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16850820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F6DCC8-B6D1-48E6-A8A1-2A4C8E4377B6}"/>
              </a:ext>
            </a:extLst>
          </p:cNvPr>
          <p:cNvSpPr txBox="1"/>
          <p:nvPr/>
        </p:nvSpPr>
        <p:spPr>
          <a:xfrm>
            <a:off x="1540933" y="713610"/>
            <a:ext cx="9601200" cy="5714385"/>
          </a:xfrm>
          <a:prstGeom prst="rect">
            <a:avLst/>
          </a:prstGeom>
          <a:gradFill>
            <a:gsLst>
              <a:gs pos="28000">
                <a:schemeClr val="accent1">
                  <a:lumMod val="60000"/>
                  <a:lumOff val="4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</p:spPr>
        <p:txBody>
          <a:bodyPr wrap="square">
            <a:spAutoFit/>
          </a:bodyPr>
          <a:lstStyle/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it-IT" sz="3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ragazza cambia tono di voce</a:t>
            </a:r>
            <a:r>
              <a:rPr lang="it-IT" sz="3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)Non voglio perderlo perché gli voglio bene e poi so che anche lui me ne vuole. Stiamo molto bene insieme, soltanto i nostri amici fanno già tutti l’amore e lui dice che anche noi possiamo farlo, ma io ho paura.</a:t>
            </a:r>
            <a:endParaRPr lang="it-I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it-IT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it-I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E’ normale avere paura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it-I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 paura di che cosa?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it-I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Hai paura perché sei ancora piccola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it-I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Potresti spiegarmi meglio questa sensazione di paura?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it-IT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 devi fare l’amore se ti fa paura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800"/>
              </a:spcAft>
            </a:pP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DE70E6A-8866-4234-963B-D2301180E090}"/>
              </a:ext>
            </a:extLst>
          </p:cNvPr>
          <p:cNvSpPr txBox="1"/>
          <p:nvPr/>
        </p:nvSpPr>
        <p:spPr>
          <a:xfrm>
            <a:off x="9659713" y="5947871"/>
            <a:ext cx="2532287" cy="748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it-IT" sz="1800" b="1" dirty="0">
                <a:ln w="9525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Scuola di terzo modulo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“Alcol </a:t>
            </a:r>
            <a:r>
              <a:rPr lang="it-IT" b="1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it-IT" sz="1800" b="1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amiglia Società</a:t>
            </a: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magini1">
            <a:extLst>
              <a:ext uri="{FF2B5EF4-FFF2-40B4-BE49-F238E27FC236}">
                <a16:creationId xmlns:a16="http://schemas.microsoft.com/office/drawing/2014/main" id="{D3504FDD-8EBB-4251-A77C-497CC907613E}"/>
              </a:ext>
            </a:extLst>
          </p:cNvPr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0651067" y="45901"/>
            <a:ext cx="1433094" cy="748923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2869782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926EAB-8797-4101-87B4-FD832B7A9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2893475" cy="835459"/>
          </a:xfrm>
        </p:spPr>
        <p:txBody>
          <a:bodyPr>
            <a:normAutofit/>
          </a:bodyPr>
          <a:lstStyle/>
          <a:p>
            <a:pPr algn="ctr"/>
            <a:r>
              <a:rPr lang="it-IT" b="1" dirty="0">
                <a:solidFill>
                  <a:schemeClr val="accent6">
                    <a:lumMod val="75000"/>
                  </a:schemeClr>
                </a:solidFill>
              </a:rPr>
              <a:t>Il rinforzo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A2A9E0-DC75-40A0-903A-FDEEB1C3B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5133" y="1459569"/>
            <a:ext cx="16088683" cy="7850031"/>
          </a:xfrm>
        </p:spPr>
        <p:txBody>
          <a:bodyPr>
            <a:normAutofit/>
          </a:bodyPr>
          <a:lstStyle/>
          <a:p>
            <a:r>
              <a:rPr lang="it-IT" sz="3200" b="1" dirty="0">
                <a:solidFill>
                  <a:schemeClr val="accent6">
                    <a:lumMod val="75000"/>
                  </a:schemeClr>
                </a:solidFill>
              </a:rPr>
              <a:t>RICONOSCERE I</a:t>
            </a:r>
            <a:r>
              <a:rPr lang="it-IT" sz="4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it-IT" sz="3200" b="1" dirty="0">
                <a:solidFill>
                  <a:schemeClr val="accent6">
                    <a:lumMod val="75000"/>
                  </a:schemeClr>
                </a:solidFill>
              </a:rPr>
              <a:t>COMPORTAMENTI POSITIVI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A4564DA9-92A9-4663-94F5-A0C92AAAB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8286" y="2656923"/>
            <a:ext cx="6045199" cy="3776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magini1">
            <a:extLst>
              <a:ext uri="{FF2B5EF4-FFF2-40B4-BE49-F238E27FC236}">
                <a16:creationId xmlns:a16="http://schemas.microsoft.com/office/drawing/2014/main" id="{BA6B9398-18CE-442E-B6F3-77DBC65AD064}"/>
              </a:ext>
            </a:extLst>
          </p:cNvPr>
          <p:cNvPicPr/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10290220" y="41609"/>
            <a:ext cx="1798749" cy="937185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D0D7B872-D5B1-4382-9D04-6999B471258A}"/>
              </a:ext>
            </a:extLst>
          </p:cNvPr>
          <p:cNvSpPr txBox="1"/>
          <p:nvPr/>
        </p:nvSpPr>
        <p:spPr>
          <a:xfrm>
            <a:off x="9739110" y="5859428"/>
            <a:ext cx="2532287" cy="748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it-IT" sz="1800" b="1" dirty="0">
                <a:ln w="9525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Scuola di terzo modulo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“Alcol </a:t>
            </a:r>
            <a:r>
              <a:rPr lang="it-IT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amiglia Società”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1787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2" name="wind.wav"/>
          </p:stSnd>
        </p:sndAc>
      </p:transition>
    </mc:Choice>
    <mc:Fallback xmlns="">
      <p:transition spd="slow">
        <p:fade/>
        <p:sndAc>
          <p:stSnd>
            <p:snd r:embed="rId5" name="wind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117398-855C-453C-915E-99C5DEEFC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7912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i="1" dirty="0">
                <a:solidFill>
                  <a:schemeClr val="accent2">
                    <a:lumMod val="75000"/>
                  </a:schemeClr>
                </a:solidFill>
              </a:rPr>
              <a:t>EVITARE STEREOTIPI E PREGIUDIZI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0CED86-C313-4BEB-A0A0-64BB3D65D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0164" y="1056068"/>
            <a:ext cx="10515600" cy="5653825"/>
          </a:xfrm>
          <a:gradFill flip="none" rotWithShape="1">
            <a:gsLst>
              <a:gs pos="37000">
                <a:srgbClr val="D4AD7D">
                  <a:alpha val="0"/>
                  <a:lumMod val="40000"/>
                  <a:lumOff val="60000"/>
                </a:srgbClr>
              </a:gs>
              <a:gs pos="0">
                <a:schemeClr val="bg2">
                  <a:lumMod val="7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</p:spPr>
        <p:txBody>
          <a:bodyPr/>
          <a:lstStyle/>
          <a:p>
            <a:pPr marL="0" indent="0">
              <a:buNone/>
            </a:pPr>
            <a:r>
              <a:rPr lang="it-IT" sz="3200" b="1" dirty="0">
                <a:solidFill>
                  <a:schemeClr val="accent1">
                    <a:lumMod val="75000"/>
                  </a:schemeClr>
                </a:solidFill>
              </a:rPr>
              <a:t>  </a:t>
            </a:r>
          </a:p>
          <a:p>
            <a:r>
              <a:rPr lang="it-IT" sz="3200" b="1" dirty="0">
                <a:solidFill>
                  <a:schemeClr val="accent1">
                    <a:lumMod val="75000"/>
                  </a:schemeClr>
                </a:solidFill>
              </a:rPr>
              <a:t>Pregiudizio = giudizio formulato senza diretta</a:t>
            </a:r>
          </a:p>
          <a:p>
            <a:pPr marL="0" indent="0">
              <a:buNone/>
            </a:pPr>
            <a:r>
              <a:rPr lang="it-IT" sz="3200" b="1" dirty="0">
                <a:solidFill>
                  <a:schemeClr val="accent1">
                    <a:lumMod val="75000"/>
                  </a:schemeClr>
                </a:solidFill>
              </a:rPr>
              <a:t>   conoscenza dei fatti</a:t>
            </a:r>
          </a:p>
          <a:p>
            <a:r>
              <a:rPr lang="it-IT" sz="3200" b="1" dirty="0">
                <a:solidFill>
                  <a:schemeClr val="accent6">
                    <a:lumMod val="75000"/>
                  </a:schemeClr>
                </a:solidFill>
              </a:rPr>
              <a:t>Stereotipo = conoscenza che si pensa di possedere</a:t>
            </a: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</a:t>
            </a:r>
          </a:p>
        </p:txBody>
      </p:sp>
      <p:pic>
        <p:nvPicPr>
          <p:cNvPr id="3080" name="Picture 8">
            <a:extLst>
              <a:ext uri="{FF2B5EF4-FFF2-40B4-BE49-F238E27FC236}">
                <a16:creationId xmlns:a16="http://schemas.microsoft.com/office/drawing/2014/main" id="{0EE7086A-6420-4597-BA88-BCD306EFC8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30637">
            <a:off x="4360854" y="3563881"/>
            <a:ext cx="5374218" cy="2573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magini1">
            <a:extLst>
              <a:ext uri="{FF2B5EF4-FFF2-40B4-BE49-F238E27FC236}">
                <a16:creationId xmlns:a16="http://schemas.microsoft.com/office/drawing/2014/main" id="{3C2ED793-9266-4DB3-92DF-B0B59E6C2697}"/>
              </a:ext>
            </a:extLst>
          </p:cNvPr>
          <p:cNvPicPr/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10367493" y="1"/>
            <a:ext cx="1646174" cy="953038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89800BA4-2F31-49C4-BCC2-EE522C1D700B}"/>
              </a:ext>
            </a:extLst>
          </p:cNvPr>
          <p:cNvSpPr txBox="1"/>
          <p:nvPr/>
        </p:nvSpPr>
        <p:spPr>
          <a:xfrm>
            <a:off x="9659712" y="5720560"/>
            <a:ext cx="2532287" cy="748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it-IT" sz="1800" b="1" dirty="0">
                <a:ln w="9525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Scuola di terzo modulo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“Alcol </a:t>
            </a:r>
            <a:r>
              <a:rPr lang="it-IT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amiglia Società”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538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arp dir="in"/>
        <p:sndAc>
          <p:stSnd>
            <p:snd r:embed="rId2" name="push.wav"/>
          </p:stSnd>
        </p:sndAc>
      </p:transition>
    </mc:Choice>
    <mc:Fallback xmlns="">
      <p:transition spd="slow">
        <p:fade/>
        <p:sndAc>
          <p:stSnd>
            <p:snd r:embed="rId5" name="push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i1">
            <a:extLst>
              <a:ext uri="{FF2B5EF4-FFF2-40B4-BE49-F238E27FC236}">
                <a16:creationId xmlns:a16="http://schemas.microsoft.com/office/drawing/2014/main" id="{E89A614F-EF7B-4ACE-9184-629D51A93749}"/>
              </a:ext>
            </a:extLst>
          </p:cNvPr>
          <p:cNvPicPr/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393251" y="1"/>
            <a:ext cx="1620416" cy="850006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A287FF0F-65AF-496A-A9D7-F8A4E8AE9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0666" y="701349"/>
            <a:ext cx="8394703" cy="547867"/>
          </a:xfrm>
          <a:gradFill>
            <a:gsLst>
              <a:gs pos="88000">
                <a:schemeClr val="bg2">
                  <a:lumMod val="90000"/>
                </a:schemeClr>
              </a:gs>
              <a:gs pos="100000">
                <a:schemeClr val="accent2">
                  <a:lumMod val="60000"/>
                </a:schemeClr>
              </a:gs>
            </a:gsLst>
            <a:path path="circle">
              <a:fillToRect l="50000" t="130000" r="50000" b="-30000"/>
            </a:path>
          </a:gradFill>
          <a:ln>
            <a:solidFill>
              <a:srgbClr val="00B05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it-IT" sz="2400" b="1" i="1" dirty="0">
                <a:solidFill>
                  <a:srgbClr val="0070C0"/>
                </a:solidFill>
              </a:rPr>
              <a:t>STABILIRE CHIARAMENTE COSA E’ IMPORTANTE E COSA 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ABE013-0D45-4A59-BB91-36D0F91E4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0666" y="1609858"/>
            <a:ext cx="10453001" cy="5248141"/>
          </a:xfrm>
          <a:gradFill flip="none" rotWithShape="1">
            <a:gsLst>
              <a:gs pos="91000">
                <a:schemeClr val="bg2">
                  <a:lumMod val="90000"/>
                </a:schemeClr>
              </a:gs>
              <a:gs pos="100000">
                <a:schemeClr val="accent2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/>
          <a:lstStyle/>
          <a:p>
            <a:r>
              <a:rPr lang="it-IT" sz="2800" b="1" dirty="0">
                <a:solidFill>
                  <a:srgbClr val="0070C0"/>
                </a:solidFill>
              </a:rPr>
              <a:t>Serve a dare priorità agli argomenti della comunicazione</a:t>
            </a:r>
          </a:p>
          <a:p>
            <a:r>
              <a:rPr lang="it-IT" sz="2800" b="1" dirty="0">
                <a:solidFill>
                  <a:srgbClr val="0070C0"/>
                </a:solidFill>
              </a:rPr>
              <a:t>La conversazione è meno confusa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                                               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DFA77CBF-7080-4513-A974-A4BAF2FE8BA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32087">
            <a:off x="3833041" y="3728108"/>
            <a:ext cx="4525918" cy="234466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29279E79-8248-4E95-9C9A-E2CE3E33F03B}"/>
              </a:ext>
            </a:extLst>
          </p:cNvPr>
          <p:cNvSpPr txBox="1"/>
          <p:nvPr/>
        </p:nvSpPr>
        <p:spPr>
          <a:xfrm>
            <a:off x="8965443" y="5940646"/>
            <a:ext cx="2532287" cy="748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it-IT" sz="1800" b="1" dirty="0">
                <a:ln w="9525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Scuola di terzo modulo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“Alcol </a:t>
            </a:r>
            <a:r>
              <a:rPr lang="it-IT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amiglia Società”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6990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  <p:sndAc>
          <p:stSnd>
            <p:snd r:embed="rId2" name="push.wav"/>
          </p:stSnd>
        </p:sndAc>
      </p:transition>
    </mc:Choice>
    <mc:Fallback xmlns="">
      <p:transition spd="slow">
        <p:fade/>
        <p:sndAc>
          <p:stSnd>
            <p:snd r:embed="rId5" name="push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accent5">
                <a:lumMod val="40000"/>
                <a:lumOff val="60000"/>
                <a:alpha val="78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B1E562-4038-4A64-B4A1-2F9C75CEE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8648" y="720175"/>
            <a:ext cx="8113691" cy="587031"/>
          </a:xfrm>
          <a:ln w="57150"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2800" b="1" i="1" dirty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accent1">
                      <a:lumMod val="60000"/>
                      <a:lumOff val="40000"/>
                    </a:schemeClr>
                  </a:outerShdw>
                </a:effectLst>
              </a:rPr>
              <a:t>ATTENZIONE AL LINGUAGGIO NON VERBALE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258156-3689-4080-B06F-2AF51A75A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0772" y="1778000"/>
            <a:ext cx="9353840" cy="1165001"/>
          </a:xfrm>
          <a:gradFill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</p:spPr>
        <p:txBody>
          <a:bodyPr>
            <a:normAutofit/>
          </a:bodyPr>
          <a:lstStyle/>
          <a:p>
            <a:r>
              <a:rPr lang="it-IT" sz="2400" b="1" i="1" dirty="0">
                <a:solidFill>
                  <a:schemeClr val="accent4">
                    <a:lumMod val="75000"/>
                  </a:schemeClr>
                </a:solidFill>
              </a:rPr>
              <a:t>TRA PAROLE E GESTI NON CI DEVE ESSERE DISCORDANZA</a:t>
            </a:r>
          </a:p>
        </p:txBody>
      </p:sp>
      <p:pic>
        <p:nvPicPr>
          <p:cNvPr id="6" name="immagini1">
            <a:extLst>
              <a:ext uri="{FF2B5EF4-FFF2-40B4-BE49-F238E27FC236}">
                <a16:creationId xmlns:a16="http://schemas.microsoft.com/office/drawing/2014/main" id="{5EA08C1F-EB8F-4471-A768-BD29D8CDA0BE}"/>
              </a:ext>
            </a:extLst>
          </p:cNvPr>
          <p:cNvPicPr/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650828" y="1"/>
            <a:ext cx="1541172" cy="850005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5B10D4C1-24C0-4DD7-AA56-42B332FED18E}"/>
              </a:ext>
            </a:extLst>
          </p:cNvPr>
          <p:cNvSpPr txBox="1"/>
          <p:nvPr/>
        </p:nvSpPr>
        <p:spPr>
          <a:xfrm>
            <a:off x="9603508" y="5990543"/>
            <a:ext cx="2532287" cy="748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it-IT" sz="1800" b="1" dirty="0">
                <a:ln w="9525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Scuola di terzo modulo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“Alcol </a:t>
            </a:r>
            <a:r>
              <a:rPr lang="it-IT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amiglia Società”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7C00D42-2619-4409-9506-2F55B2F85A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341" y="2506133"/>
            <a:ext cx="6990168" cy="4114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63874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5" name="drumroll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0000">
              <a:schemeClr val="accent2">
                <a:lumMod val="20000"/>
                <a:lumOff val="8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5C71AD-F9F0-443A-80D4-F7265C9E8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6975" y="630012"/>
            <a:ext cx="7298050" cy="534989"/>
          </a:xfrm>
          <a:noFill/>
          <a:ln w="38100">
            <a:solidFill>
              <a:srgbClr val="7030A0"/>
            </a:solidFill>
          </a:ln>
          <a:effectLst>
            <a:reflection blurRad="6350" stA="52000" endA="300" endPos="35000" dir="5400000" sy="-100000" algn="bl" rotWithShape="0"/>
          </a:effectLst>
        </p:spPr>
        <p:txBody>
          <a:bodyPr>
            <a:normAutofit/>
          </a:bodyPr>
          <a:lstStyle/>
          <a:p>
            <a:pPr algn="ctr"/>
            <a:r>
              <a:rPr lang="it-IT" sz="2800" b="1" i="1" dirty="0">
                <a:solidFill>
                  <a:srgbClr val="00B0F0"/>
                </a:solidFill>
              </a:rPr>
              <a:t>FARE RICHIESTE POSSIBILI E REALISTICHE</a:t>
            </a:r>
          </a:p>
        </p:txBody>
      </p:sp>
      <p:pic>
        <p:nvPicPr>
          <p:cNvPr id="4" name="immagini1">
            <a:extLst>
              <a:ext uri="{FF2B5EF4-FFF2-40B4-BE49-F238E27FC236}">
                <a16:creationId xmlns:a16="http://schemas.microsoft.com/office/drawing/2014/main" id="{F5D5C955-60F0-4BA4-BA5C-533DC8D16934}"/>
              </a:ext>
            </a:extLst>
          </p:cNvPr>
          <p:cNvPicPr/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560676" y="1"/>
            <a:ext cx="1631324" cy="824248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BDAD0F33-45B7-4C3A-8182-1D4C54632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6833" y="1442433"/>
            <a:ext cx="9835167" cy="5415567"/>
          </a:xfr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r>
              <a:rPr lang="it-IT" sz="2400" b="1" dirty="0">
                <a:solidFill>
                  <a:srgbClr val="7030A0"/>
                </a:solidFill>
              </a:rPr>
              <a:t>I figli non sono nati per arrivare dove noi non siamo arrivati</a:t>
            </a:r>
          </a:p>
          <a:p>
            <a:r>
              <a:rPr lang="it-IT" sz="2400" b="1" dirty="0">
                <a:solidFill>
                  <a:srgbClr val="7030A0"/>
                </a:solidFill>
              </a:rPr>
              <a:t>Si genera insoddisfazione e si svalutano le loro forze</a:t>
            </a:r>
          </a:p>
        </p:txBody>
      </p:sp>
      <p:pic>
        <p:nvPicPr>
          <p:cNvPr id="1030" name="Picture 6" descr="Trofeo, Vincitore, Vittoria, Concorrenza, Champion">
            <a:extLst>
              <a:ext uri="{FF2B5EF4-FFF2-40B4-BE49-F238E27FC236}">
                <a16:creationId xmlns:a16="http://schemas.microsoft.com/office/drawing/2014/main" id="{76CF1628-20FC-4957-8065-16273A857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6977" y="2837091"/>
            <a:ext cx="4022046" cy="3390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F7C118C2-30A5-48A1-BCB9-1E73EC0CC9D7}"/>
              </a:ext>
            </a:extLst>
          </p:cNvPr>
          <p:cNvSpPr txBox="1"/>
          <p:nvPr/>
        </p:nvSpPr>
        <p:spPr>
          <a:xfrm>
            <a:off x="9659713" y="5990544"/>
            <a:ext cx="2532287" cy="748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it-IT" sz="1800" b="1" dirty="0">
                <a:ln w="9525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Scuola di terzo modulo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“Alcol </a:t>
            </a:r>
            <a:r>
              <a:rPr lang="it-IT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amiglia Società”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364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arp dir="in"/>
        <p:sndAc>
          <p:stSnd>
            <p:snd r:embed="rId2" name="suction.wav"/>
          </p:stSnd>
        </p:sndAc>
      </p:transition>
    </mc:Choice>
    <mc:Fallback xmlns="">
      <p:transition spd="slow">
        <p:fade/>
        <p:sndAc>
          <p:stSnd>
            <p:snd r:embed="rId5" name="suction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78ED6F-9109-49A1-81A7-46F15445B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5484275" cy="679757"/>
          </a:xfrm>
          <a:gradFill flip="none" rotWithShape="1">
            <a:gsLst>
              <a:gs pos="0">
                <a:schemeClr val="accent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2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 cmpd="sng">
            <a:solidFill>
              <a:schemeClr val="tx1">
                <a:lumMod val="75000"/>
                <a:lumOff val="25000"/>
                <a:alpha val="37000"/>
              </a:schemeClr>
            </a:solidFill>
          </a:ln>
        </p:spPr>
        <p:txBody>
          <a:bodyPr>
            <a:normAutofit/>
          </a:bodyPr>
          <a:lstStyle/>
          <a:p>
            <a:r>
              <a:rPr lang="it-IT" sz="28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USARE I MODI CORRETTI</a:t>
            </a: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0AC72042-F539-47F9-9E06-BF6E26740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5623" y="1562189"/>
            <a:ext cx="8294509" cy="679757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chemeClr val="tx2">
                <a:lumMod val="50000"/>
              </a:schemeClr>
            </a:solidFill>
          </a:ln>
          <a:effectLst>
            <a:glow rad="127000">
              <a:schemeClr val="accent1"/>
            </a:glow>
          </a:effectLst>
        </p:spPr>
        <p:txBody>
          <a:bodyPr>
            <a:noAutofit/>
          </a:bodyPr>
          <a:lstStyle/>
          <a:p>
            <a:r>
              <a:rPr lang="it-IT" sz="2800" b="1" dirty="0"/>
              <a:t>Non ricorrere ai ricatti o alla manipolazione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CE92A9D4-248B-4CE3-91DE-5D243CF287D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1222">
            <a:off x="3292646" y="2984845"/>
            <a:ext cx="5880462" cy="32624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magini1">
            <a:extLst>
              <a:ext uri="{FF2B5EF4-FFF2-40B4-BE49-F238E27FC236}">
                <a16:creationId xmlns:a16="http://schemas.microsoft.com/office/drawing/2014/main" id="{C24124E9-0611-48E1-A0C4-4C65A7C40964}"/>
              </a:ext>
            </a:extLst>
          </p:cNvPr>
          <p:cNvPicPr/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10133702" y="0"/>
            <a:ext cx="2058298" cy="1165001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587EA627-BDB8-4A6D-B0C4-3B09B61155A6}"/>
              </a:ext>
            </a:extLst>
          </p:cNvPr>
          <p:cNvSpPr txBox="1"/>
          <p:nvPr/>
        </p:nvSpPr>
        <p:spPr>
          <a:xfrm>
            <a:off x="9659713" y="5892621"/>
            <a:ext cx="2532287" cy="748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it-IT" sz="1800" b="1" dirty="0">
                <a:ln w="9525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Scuola di terzo modulo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“Alcol </a:t>
            </a:r>
            <a:r>
              <a:rPr lang="it-IT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amiglia  Società”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772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randomBar dir="vert"/>
        <p:sndAc>
          <p:stSnd>
            <p:snd r:embed="rId2" name="cashreg.wav"/>
          </p:stSnd>
        </p:sndAc>
      </p:transition>
    </mc:Choice>
    <mc:Fallback xmlns="">
      <p:transition spd="slow">
        <p:randomBar dir="vert"/>
        <p:sndAc>
          <p:stSnd>
            <p:snd r:embed="rId5" name="cashreg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78ED6F-9109-49A1-81A7-46F15445B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8862" y="263269"/>
            <a:ext cx="6754275" cy="679757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cmpd="sng">
            <a:solidFill>
              <a:schemeClr val="tx1">
                <a:lumMod val="75000"/>
                <a:lumOff val="25000"/>
                <a:alpha val="37000"/>
              </a:schemeClr>
            </a:solidFill>
          </a:ln>
        </p:spPr>
        <p:txBody>
          <a:bodyPr>
            <a:normAutofit/>
          </a:bodyPr>
          <a:lstStyle/>
          <a:p>
            <a:r>
              <a:rPr lang="it-IT" sz="28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GUARDARE DA PUNTI DI VISTA DIVERSI</a:t>
            </a: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0AC72042-F539-47F9-9E06-BF6E26740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2933" y="1562189"/>
            <a:ext cx="11023600" cy="1536612"/>
          </a:xfrm>
          <a:noFill/>
          <a:ln w="3175">
            <a:noFill/>
          </a:ln>
          <a:effectLst>
            <a:glow rad="127000">
              <a:schemeClr val="accent1"/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r>
              <a:rPr lang="it-IT" sz="2800" b="1" dirty="0"/>
              <a:t>I figli non devono seguire per forza il nostro modello</a:t>
            </a:r>
          </a:p>
          <a:p>
            <a:r>
              <a:rPr lang="it-IT" sz="2800" b="1" dirty="0"/>
              <a:t>Vanno invece sostenuti nella ricerca del loro modello e dei loro valori</a:t>
            </a:r>
          </a:p>
        </p:txBody>
      </p:sp>
      <p:pic>
        <p:nvPicPr>
          <p:cNvPr id="13" name="immagini1">
            <a:extLst>
              <a:ext uri="{FF2B5EF4-FFF2-40B4-BE49-F238E27FC236}">
                <a16:creationId xmlns:a16="http://schemas.microsoft.com/office/drawing/2014/main" id="{C24124E9-0611-48E1-A0C4-4C65A7C40964}"/>
              </a:ext>
            </a:extLst>
          </p:cNvPr>
          <p:cNvPicPr/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573554" y="1"/>
            <a:ext cx="1618445" cy="824248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081DDC70-C33A-48DF-98C8-862FC1A785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371" y="3250484"/>
            <a:ext cx="7414840" cy="3170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D4A22802-7CEE-4B52-A6C4-783DD5940044}"/>
              </a:ext>
            </a:extLst>
          </p:cNvPr>
          <p:cNvSpPr txBox="1"/>
          <p:nvPr/>
        </p:nvSpPr>
        <p:spPr>
          <a:xfrm>
            <a:off x="9473137" y="6046171"/>
            <a:ext cx="2532287" cy="748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it-IT" sz="1800" b="1" dirty="0">
                <a:ln w="9525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Scuola di terzo modulo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“Alcol </a:t>
            </a:r>
            <a:r>
              <a:rPr lang="it-IT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amiglia Società”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268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/>
        <p:sndAc>
          <p:stSnd>
            <p:snd r:embed="rId2" name="drumroll.wav"/>
          </p:stSnd>
        </p:sndAc>
      </p:transition>
    </mc:Choice>
    <mc:Fallback xmlns="">
      <p:transition spd="slow">
        <p:split/>
        <p:sndAc>
          <p:stSnd>
            <p:snd r:embed="rId5" name="drumroll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78ED6F-9109-49A1-81A7-46F15445B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133" y="263268"/>
            <a:ext cx="7761668" cy="1165001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cmpd="sng">
            <a:solidFill>
              <a:schemeClr val="tx1">
                <a:lumMod val="75000"/>
                <a:lumOff val="25000"/>
                <a:alpha val="37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it-IT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Saper riconoscere i propri dubbi e mancate conoscenze</a:t>
            </a: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0AC72042-F539-47F9-9E06-BF6E26740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2933" y="1562189"/>
            <a:ext cx="11023600" cy="1553544"/>
          </a:xfrm>
          <a:noFill/>
          <a:ln>
            <a:noFill/>
          </a:ln>
          <a:effectLst>
            <a:glow rad="127000">
              <a:schemeClr val="accent1"/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r>
              <a:rPr lang="it-IT" sz="2800" b="1" dirty="0"/>
              <a:t>I genitori non sono infallibili!</a:t>
            </a:r>
          </a:p>
          <a:p>
            <a:r>
              <a:rPr lang="it-IT" sz="2800" b="1" dirty="0"/>
              <a:t>Bisogna educare ad affrontare le difficoltà più che evitare ostacoli </a:t>
            </a:r>
          </a:p>
        </p:txBody>
      </p:sp>
      <p:pic>
        <p:nvPicPr>
          <p:cNvPr id="13" name="immagini1">
            <a:extLst>
              <a:ext uri="{FF2B5EF4-FFF2-40B4-BE49-F238E27FC236}">
                <a16:creationId xmlns:a16="http://schemas.microsoft.com/office/drawing/2014/main" id="{C24124E9-0611-48E1-A0C4-4C65A7C40964}"/>
              </a:ext>
            </a:extLst>
          </p:cNvPr>
          <p:cNvPicPr/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133702" y="0"/>
            <a:ext cx="2058298" cy="1165001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3A7EC9AB-6D56-4760-9B9A-FD376E436FF4}"/>
              </a:ext>
            </a:extLst>
          </p:cNvPr>
          <p:cNvSpPr txBox="1"/>
          <p:nvPr/>
        </p:nvSpPr>
        <p:spPr>
          <a:xfrm>
            <a:off x="9659713" y="5947871"/>
            <a:ext cx="2532287" cy="748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it-IT" sz="1800" b="1" dirty="0">
                <a:ln w="9525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Scuola di terzo modulo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“Alcol </a:t>
            </a:r>
            <a:r>
              <a:rPr lang="it-IT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it-IT" sz="1800" b="1" dirty="0">
                <a:ln w="6731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amiglia Società”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250650C-7F5A-4231-97D0-C2109F9DAD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499" y="2878667"/>
            <a:ext cx="6210301" cy="333269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2">
                <a:lumMod val="60000"/>
                <a:lumOff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526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:wipe/>
        <p:sndAc>
          <p:stSnd>
            <p:snd r:embed="rId2" name="wind.wav"/>
          </p:stSnd>
        </p:sndAc>
      </p:transition>
    </mc:Choice>
    <mc:Fallback xmlns="">
      <p:transition spd="slow">
        <p:wipe/>
        <p:sndAc>
          <p:stSnd>
            <p:snd r:embed="rId5" name="wind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409</TotalTime>
  <Words>772</Words>
  <Application>Microsoft Office PowerPoint</Application>
  <PresentationFormat>Widescreen</PresentationFormat>
  <Paragraphs>115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4" baseType="lpstr">
      <vt:lpstr>Algerian</vt:lpstr>
      <vt:lpstr>AR BLANCA</vt:lpstr>
      <vt:lpstr>Arial</vt:lpstr>
      <vt:lpstr>Calibri</vt:lpstr>
      <vt:lpstr>Century Gothic</vt:lpstr>
      <vt:lpstr>Wingdings 3</vt:lpstr>
      <vt:lpstr>Filo</vt:lpstr>
      <vt:lpstr>LA COMUNICAZIONE GENITORI FIGLI QUALCHE REGOLA…</vt:lpstr>
      <vt:lpstr>Il rinforzo</vt:lpstr>
      <vt:lpstr>EVITARE STEREOTIPI E PREGIUDIZI</vt:lpstr>
      <vt:lpstr>STABILIRE CHIARAMENTE COSA E’ IMPORTANTE E COSA NO</vt:lpstr>
      <vt:lpstr>ATTENZIONE AL LINGUAGGIO NON VERBALE</vt:lpstr>
      <vt:lpstr>FARE RICHIESTE POSSIBILI E REALISTICHE</vt:lpstr>
      <vt:lpstr>USARE I MODI CORRETTI</vt:lpstr>
      <vt:lpstr>GUARDARE DA PUNTI DI VISTA DIVERSI</vt:lpstr>
      <vt:lpstr>Saper riconoscere i propri dubbi e mancate conoscenze</vt:lpstr>
      <vt:lpstr>IL RUOLO DELL’EMPATIA</vt:lpstr>
      <vt:lpstr>E in fondo…                                    saper tacere!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mmmmmmmmmmmmmmm</dc:title>
  <dc:creator>Alfonso Brescia</dc:creator>
  <cp:lastModifiedBy>Alfonso Brescia</cp:lastModifiedBy>
  <cp:revision>90</cp:revision>
  <dcterms:created xsi:type="dcterms:W3CDTF">2020-12-03T15:57:48Z</dcterms:created>
  <dcterms:modified xsi:type="dcterms:W3CDTF">2021-01-15T14:44:57Z</dcterms:modified>
</cp:coreProperties>
</file>