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1" r:id="rId5"/>
    <p:sldId id="260" r:id="rId6"/>
    <p:sldId id="257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72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25/02/2017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25/02/2017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25/02/2017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25/02/2017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25/02/2017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25/02/2017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25/02/2017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25/02/2017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25/02/2017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25/02/2017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25/02/2017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25/02/2017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troalcologico-grosseto.it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troalcologico-grosseto.it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entroalcologico-grosseto.it" TargetMode="External"/><Relationship Id="rId2" Type="http://schemas.openxmlformats.org/officeDocument/2006/relationships/hyperlink" Target="mailto:ufstampacatfgr@yahoo.com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7544" y="1556792"/>
            <a:ext cx="8208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/>
              <a:t>Centro Alcologico Territoriale Funzionale </a:t>
            </a:r>
            <a:r>
              <a:rPr lang="it-IT" sz="3000" b="1" dirty="0" smtClean="0"/>
              <a:t>Grosseto (Gruppo Comunicazione)</a:t>
            </a:r>
            <a:endParaRPr lang="it-IT" sz="3000" dirty="0"/>
          </a:p>
        </p:txBody>
      </p:sp>
      <p:pic>
        <p:nvPicPr>
          <p:cNvPr id="5" name="Immagine 4" descr="C:\Users\azelio\Desktop\SITO definitivo\LOGO CATF G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332656"/>
            <a:ext cx="1584176" cy="1152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323529" y="2492896"/>
            <a:ext cx="84249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400" b="1" dirty="0" smtClean="0">
                <a:solidFill>
                  <a:srgbClr val="FF0000"/>
                </a:solidFill>
              </a:rPr>
              <a:t>1) fin dall’inizio </a:t>
            </a:r>
            <a:r>
              <a:rPr lang="it-IT" sz="2400" b="1" dirty="0">
                <a:solidFill>
                  <a:srgbClr val="FF0000"/>
                </a:solidFill>
              </a:rPr>
              <a:t>ci siamo posti degli obiettivi alla </a:t>
            </a:r>
            <a:r>
              <a:rPr lang="it-IT" sz="2400" b="1" dirty="0" smtClean="0">
                <a:solidFill>
                  <a:srgbClr val="FF0000"/>
                </a:solidFill>
              </a:rPr>
              <a:t>portata di tutti, </a:t>
            </a:r>
            <a:r>
              <a:rPr lang="it-IT" sz="2400" b="1" dirty="0">
                <a:solidFill>
                  <a:srgbClr val="FF0000"/>
                </a:solidFill>
              </a:rPr>
              <a:t>cioè che per la loro realizzazione non richiedessero un eccessivo dispendio di energie e </a:t>
            </a:r>
            <a:r>
              <a:rPr lang="it-IT" sz="2400" b="1" dirty="0" smtClean="0">
                <a:solidFill>
                  <a:srgbClr val="FF0000"/>
                </a:solidFill>
              </a:rPr>
              <a:t>risorse, </a:t>
            </a:r>
            <a:r>
              <a:rPr lang="it-IT" sz="2400" b="1" dirty="0">
                <a:solidFill>
                  <a:srgbClr val="FF0000"/>
                </a:solidFill>
              </a:rPr>
              <a:t>che nel contempo fossero utili alla causa;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51520" y="4027849"/>
            <a:ext cx="8568951" cy="2615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it-IT" sz="2400" b="1" dirty="0" smtClean="0"/>
              <a:t>2) </a:t>
            </a:r>
            <a:r>
              <a:rPr lang="it-IT" sz="2400" b="1" dirty="0">
                <a:ea typeface="Calibri"/>
                <a:cs typeface="Times New Roman"/>
              </a:rPr>
              <a:t>abbiamo </a:t>
            </a:r>
            <a:r>
              <a:rPr lang="it-IT" sz="2400" b="1" dirty="0" smtClean="0">
                <a:ea typeface="Calibri"/>
                <a:cs typeface="Times New Roman"/>
              </a:rPr>
              <a:t>stabilito che, </a:t>
            </a:r>
            <a:r>
              <a:rPr lang="it-IT" sz="2400" b="1" dirty="0">
                <a:ea typeface="Calibri"/>
                <a:cs typeface="Times New Roman"/>
              </a:rPr>
              <a:t>anche laddove alla realizzazione dei singoli progetti lavorassero una o più persone, si deve intendere che è sempre un lavoro di gruppo, pertanto tutto il gruppo deve </a:t>
            </a:r>
            <a:r>
              <a:rPr lang="it-IT" sz="2400" b="1" dirty="0" smtClean="0">
                <a:ea typeface="Calibri"/>
                <a:cs typeface="Times New Roman"/>
              </a:rPr>
              <a:t>essere </a:t>
            </a:r>
            <a:r>
              <a:rPr lang="it-IT" sz="2400" b="1" dirty="0">
                <a:ea typeface="Calibri"/>
                <a:cs typeface="Times New Roman"/>
              </a:rPr>
              <a:t>partecipe escludendo personalismi, anzi cercando di coinvolgere sempre più persone, proprio in virtù della condivisione.</a:t>
            </a:r>
          </a:p>
        </p:txBody>
      </p:sp>
    </p:spTree>
    <p:extLst>
      <p:ext uri="{BB962C8B-B14F-4D97-AF65-F5344CB8AC3E}">
        <p14:creationId xmlns:p14="http://schemas.microsoft.com/office/powerpoint/2010/main" xmlns="" val="119043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251519" y="260648"/>
            <a:ext cx="8568951" cy="1905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15000"/>
              </a:lnSpc>
              <a:spcAft>
                <a:spcPts val="1200"/>
              </a:spcAft>
            </a:pPr>
            <a:r>
              <a:rPr lang="it-IT" sz="2600" b="1" dirty="0" smtClean="0">
                <a:solidFill>
                  <a:srgbClr val="FF0000"/>
                </a:solidFill>
                <a:ea typeface="Calibri"/>
                <a:cs typeface="Times New Roman"/>
              </a:rPr>
              <a:t>A) abbiamo realizzato un profilo facebook “</a:t>
            </a:r>
            <a:r>
              <a:rPr lang="it-IT" sz="2600" b="1" dirty="0" err="1" smtClean="0">
                <a:solidFill>
                  <a:srgbClr val="FF0000"/>
                </a:solidFill>
                <a:ea typeface="Calibri"/>
                <a:cs typeface="Times New Roman"/>
              </a:rPr>
              <a:t>Centro-Alcologico</a:t>
            </a:r>
            <a:r>
              <a:rPr lang="it-IT" sz="2600" b="1" dirty="0" smtClean="0">
                <a:solidFill>
                  <a:srgbClr val="FF0000"/>
                </a:solidFill>
                <a:ea typeface="Calibri"/>
                <a:cs typeface="Times New Roman"/>
              </a:rPr>
              <a:t> Territoriale-Grosseto” del quale se ne sta occupando Stefano Bernardi, essere sui social è sicuramente un buon modo di comunicare;</a:t>
            </a:r>
            <a:endParaRPr lang="it-IT" sz="26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23526" y="4437112"/>
            <a:ext cx="849694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2600" b="1" dirty="0" smtClean="0">
                <a:solidFill>
                  <a:srgbClr val="FF0000"/>
                </a:solidFill>
                <a:ea typeface="Calibri"/>
                <a:cs typeface="Times New Roman"/>
              </a:rPr>
              <a:t>C) </a:t>
            </a:r>
            <a:r>
              <a:rPr lang="it-IT" sz="2600" b="1" dirty="0">
                <a:solidFill>
                  <a:srgbClr val="FF0000"/>
                </a:solidFill>
              </a:rPr>
              <a:t>si è provveduto ad allestire un ufficio stampa utile per comunicare con </a:t>
            </a:r>
            <a:r>
              <a:rPr lang="it-IT" sz="2600" b="1" dirty="0" smtClean="0">
                <a:solidFill>
                  <a:srgbClr val="FF0000"/>
                </a:solidFill>
              </a:rPr>
              <a:t>i quotidiani locali, "</a:t>
            </a:r>
            <a:r>
              <a:rPr lang="it-IT" sz="2600" b="1" dirty="0" err="1" smtClean="0">
                <a:solidFill>
                  <a:srgbClr val="FF0000"/>
                </a:solidFill>
              </a:rPr>
              <a:t>ll</a:t>
            </a:r>
            <a:r>
              <a:rPr lang="it-IT" sz="2600" b="1" dirty="0" smtClean="0">
                <a:solidFill>
                  <a:srgbClr val="FF0000"/>
                </a:solidFill>
              </a:rPr>
              <a:t> Tirreno", "La Nazione" e "Il Giunco" che hanno pubblicato alcuni nostri articoli, </a:t>
            </a:r>
            <a:r>
              <a:rPr lang="it-IT" sz="2600" b="1" dirty="0">
                <a:solidFill>
                  <a:srgbClr val="FF0000"/>
                </a:solidFill>
              </a:rPr>
              <a:t>se ne stanno occupando Ivana Caporali, Amalia Ceroni e Maria </a:t>
            </a:r>
            <a:r>
              <a:rPr lang="it-IT" sz="2600" b="1" dirty="0" smtClean="0">
                <a:solidFill>
                  <a:srgbClr val="FF0000"/>
                </a:solidFill>
              </a:rPr>
              <a:t>Milano; </a:t>
            </a:r>
            <a:endParaRPr lang="it-IT" sz="2600" b="1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23528" y="2348880"/>
            <a:ext cx="8424933" cy="1968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15000"/>
              </a:lnSpc>
              <a:spcAft>
                <a:spcPts val="1200"/>
              </a:spcAft>
            </a:pPr>
            <a:r>
              <a:rPr lang="it-IT" sz="2800" b="1" dirty="0" smtClean="0">
                <a:solidFill>
                  <a:srgbClr val="002060"/>
                </a:solidFill>
                <a:ea typeface="Calibri"/>
                <a:cs typeface="Times New Roman"/>
              </a:rPr>
              <a:t>B</a:t>
            </a:r>
            <a:r>
              <a:rPr lang="it-IT" sz="2600" b="1" dirty="0" smtClean="0">
                <a:solidFill>
                  <a:srgbClr val="002060"/>
                </a:solidFill>
                <a:ea typeface="Calibri"/>
                <a:cs typeface="Times New Roman"/>
              </a:rPr>
              <a:t>) </a:t>
            </a:r>
            <a:r>
              <a:rPr lang="it-IT" sz="2600" b="1" dirty="0" smtClean="0">
                <a:solidFill>
                  <a:srgbClr val="002060"/>
                </a:solidFill>
              </a:rPr>
              <a:t>È stato </a:t>
            </a:r>
            <a:r>
              <a:rPr lang="it-IT" sz="2600" b="1" dirty="0">
                <a:solidFill>
                  <a:srgbClr val="002060"/>
                </a:solidFill>
              </a:rPr>
              <a:t>aperto un sito </a:t>
            </a:r>
            <a:r>
              <a:rPr lang="it-IT" sz="2600" b="1" dirty="0" smtClean="0">
                <a:solidFill>
                  <a:srgbClr val="002060"/>
                </a:solidFill>
                <a:hlinkClick r:id="rId2"/>
              </a:rPr>
              <a:t>www.centroalcologico-grosseto.it</a:t>
            </a:r>
            <a:r>
              <a:rPr lang="it-IT" sz="2600" b="1" dirty="0" smtClean="0">
                <a:solidFill>
                  <a:srgbClr val="002060"/>
                </a:solidFill>
              </a:rPr>
              <a:t>  </a:t>
            </a:r>
            <a:r>
              <a:rPr lang="it-IT" sz="2600" b="1" dirty="0">
                <a:solidFill>
                  <a:srgbClr val="002060"/>
                </a:solidFill>
              </a:rPr>
              <a:t>Paola Raffaelli lo ha costruito </a:t>
            </a:r>
            <a:r>
              <a:rPr lang="it-IT" sz="2600" b="1" dirty="0" smtClean="0">
                <a:solidFill>
                  <a:srgbClr val="002060"/>
                </a:solidFill>
              </a:rPr>
              <a:t>e lo </a:t>
            </a:r>
            <a:r>
              <a:rPr lang="it-IT" sz="2600" b="1" dirty="0">
                <a:solidFill>
                  <a:srgbClr val="002060"/>
                </a:solidFill>
              </a:rPr>
              <a:t>sta </a:t>
            </a:r>
            <a:r>
              <a:rPr lang="it-IT" sz="2600" b="1" dirty="0" smtClean="0">
                <a:solidFill>
                  <a:srgbClr val="002060"/>
                </a:solidFill>
              </a:rPr>
              <a:t>gestendo in collaborazione con </a:t>
            </a:r>
            <a:r>
              <a:rPr lang="it-IT" sz="2600" b="1" dirty="0">
                <a:solidFill>
                  <a:srgbClr val="002060"/>
                </a:solidFill>
              </a:rPr>
              <a:t>Azelio </a:t>
            </a:r>
            <a:r>
              <a:rPr lang="it-IT" sz="2600" b="1" dirty="0" err="1" smtClean="0">
                <a:solidFill>
                  <a:srgbClr val="002060"/>
                </a:solidFill>
              </a:rPr>
              <a:t>Gani</a:t>
            </a:r>
            <a:r>
              <a:rPr lang="it-IT" sz="2600" b="1" dirty="0" smtClean="0">
                <a:solidFill>
                  <a:srgbClr val="002060"/>
                </a:solidFill>
              </a:rPr>
              <a:t>, nell’ultima settimana ha raggiunto 3000 visite e visualizzate oltre </a:t>
            </a:r>
            <a:r>
              <a:rPr lang="it-IT" sz="2600" b="1" dirty="0">
                <a:solidFill>
                  <a:srgbClr val="002060"/>
                </a:solidFill>
              </a:rPr>
              <a:t>6500 pagine ;</a:t>
            </a:r>
            <a:endParaRPr lang="it-IT" sz="26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730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395536" y="548681"/>
            <a:ext cx="8424934" cy="2931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it-IT" sz="2700" b="1" dirty="0" smtClean="0">
                <a:solidFill>
                  <a:srgbClr val="002060"/>
                </a:solidFill>
                <a:ea typeface="Calibri"/>
                <a:cs typeface="Times New Roman"/>
              </a:rPr>
              <a:t>D) </a:t>
            </a:r>
            <a:r>
              <a:rPr lang="it-IT" sz="2700" b="1" dirty="0">
                <a:solidFill>
                  <a:srgbClr val="002060"/>
                </a:solidFill>
              </a:rPr>
              <a:t>abbiamo estrapolato alcuni punti dalla banca dati delle nostre </a:t>
            </a:r>
            <a:r>
              <a:rPr lang="it-IT" sz="2700" b="1" dirty="0" smtClean="0">
                <a:solidFill>
                  <a:srgbClr val="002060"/>
                </a:solidFill>
              </a:rPr>
              <a:t>ACAT, se ne sono occupati Riccardo Biscioni e Azelio Gani, </a:t>
            </a:r>
            <a:r>
              <a:rPr lang="it-IT" sz="2700" b="1" dirty="0">
                <a:solidFill>
                  <a:srgbClr val="002060"/>
                </a:solidFill>
              </a:rPr>
              <a:t>li abbiamo </a:t>
            </a:r>
            <a:r>
              <a:rPr lang="it-IT" sz="2700" b="1" dirty="0" smtClean="0">
                <a:solidFill>
                  <a:srgbClr val="002060"/>
                </a:solidFill>
              </a:rPr>
              <a:t>pubblicati sul </a:t>
            </a:r>
            <a:r>
              <a:rPr lang="it-IT" sz="2700" b="1" dirty="0">
                <a:solidFill>
                  <a:srgbClr val="002060"/>
                </a:solidFill>
              </a:rPr>
              <a:t>nostro profilo </a:t>
            </a:r>
            <a:r>
              <a:rPr lang="it-IT" sz="2700" b="1" dirty="0" err="1">
                <a:solidFill>
                  <a:srgbClr val="002060"/>
                </a:solidFill>
              </a:rPr>
              <a:t>facebook</a:t>
            </a:r>
            <a:r>
              <a:rPr lang="it-IT" sz="2700" b="1" dirty="0">
                <a:solidFill>
                  <a:srgbClr val="002060"/>
                </a:solidFill>
              </a:rPr>
              <a:t> </a:t>
            </a:r>
            <a:r>
              <a:rPr lang="it-IT" sz="2700" b="1" dirty="0" smtClean="0">
                <a:solidFill>
                  <a:srgbClr val="002060"/>
                </a:solidFill>
              </a:rPr>
              <a:t>e per chi voglia prenderne visione sono a </a:t>
            </a:r>
            <a:r>
              <a:rPr lang="it-IT" sz="2700" b="1" dirty="0">
                <a:solidFill>
                  <a:srgbClr val="002060"/>
                </a:solidFill>
              </a:rPr>
              <a:t>disposizione </a:t>
            </a:r>
            <a:r>
              <a:rPr lang="it-IT" sz="2700" b="1" dirty="0" smtClean="0">
                <a:solidFill>
                  <a:srgbClr val="002060"/>
                </a:solidFill>
              </a:rPr>
              <a:t>sul </a:t>
            </a:r>
            <a:r>
              <a:rPr lang="it-IT" sz="2700" b="1" dirty="0">
                <a:solidFill>
                  <a:srgbClr val="002060"/>
                </a:solidFill>
              </a:rPr>
              <a:t>sito </a:t>
            </a:r>
            <a:r>
              <a:rPr lang="it-IT" sz="2700" b="1" dirty="0" smtClean="0">
                <a:solidFill>
                  <a:srgbClr val="002060"/>
                </a:solidFill>
                <a:hlinkClick r:id="rId2"/>
              </a:rPr>
              <a:t>“www.centroalcologico-grosseto.it</a:t>
            </a:r>
            <a:r>
              <a:rPr lang="it-IT" sz="2700" b="1" dirty="0" smtClean="0">
                <a:solidFill>
                  <a:srgbClr val="002060"/>
                </a:solidFill>
              </a:rPr>
              <a:t>”. È importante </a:t>
            </a:r>
            <a:r>
              <a:rPr lang="it-IT" sz="2700" b="1" dirty="0">
                <a:solidFill>
                  <a:srgbClr val="002060"/>
                </a:solidFill>
              </a:rPr>
              <a:t>dare restituzione del lavoro fatto</a:t>
            </a:r>
            <a:r>
              <a:rPr lang="it-IT" sz="2700" b="1" dirty="0" smtClean="0">
                <a:solidFill>
                  <a:srgbClr val="002060"/>
                </a:solidFill>
              </a:rPr>
              <a:t>;</a:t>
            </a:r>
            <a:endParaRPr lang="it-IT" sz="27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3789039"/>
            <a:ext cx="8352928" cy="2540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15000"/>
              </a:lnSpc>
              <a:spcAft>
                <a:spcPts val="1200"/>
              </a:spcAft>
            </a:pPr>
            <a:r>
              <a:rPr lang="it-IT" sz="2800" b="1" dirty="0">
                <a:solidFill>
                  <a:srgbClr val="FF0000"/>
                </a:solidFill>
                <a:ea typeface="Calibri"/>
                <a:cs typeface="Times New Roman"/>
              </a:rPr>
              <a:t>E</a:t>
            </a:r>
            <a:r>
              <a:rPr lang="it-IT" sz="2800" b="1" dirty="0" smtClean="0">
                <a:solidFill>
                  <a:srgbClr val="FF0000"/>
                </a:solidFill>
                <a:ea typeface="Calibri"/>
                <a:cs typeface="Times New Roman"/>
              </a:rPr>
              <a:t>) Stiamo </a:t>
            </a:r>
            <a:r>
              <a:rPr lang="it-IT" sz="2800" b="1" dirty="0">
                <a:solidFill>
                  <a:srgbClr val="FF0000"/>
                </a:solidFill>
                <a:ea typeface="Calibri"/>
                <a:cs typeface="Times New Roman"/>
              </a:rPr>
              <a:t>tentando di allestire un filo diretto con l'ARCAT Toscana, perché riteniamo utile che la comunicazione vada sviluppata a tutti i livelli sia all'interno delle nostre associazione sia con la comunità locale</a:t>
            </a:r>
            <a:r>
              <a:rPr lang="it-IT" sz="2800" b="1" dirty="0" smtClean="0">
                <a:solidFill>
                  <a:srgbClr val="FF0000"/>
                </a:solidFill>
                <a:ea typeface="Calibri"/>
                <a:cs typeface="Times New Roman"/>
              </a:rPr>
              <a:t>.</a:t>
            </a:r>
            <a:endParaRPr lang="it-IT" sz="28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730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395536" y="548681"/>
            <a:ext cx="8424934" cy="1549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it-IT" sz="2800" b="1" dirty="0" smtClean="0">
                <a:solidFill>
                  <a:srgbClr val="002060"/>
                </a:solidFill>
                <a:ea typeface="Calibri"/>
                <a:cs typeface="Times New Roman"/>
              </a:rPr>
              <a:t>F) </a:t>
            </a:r>
            <a:r>
              <a:rPr lang="it-IT" sz="2800" b="1" dirty="0">
                <a:solidFill>
                  <a:srgbClr val="002060"/>
                </a:solidFill>
              </a:rPr>
              <a:t>abbiamo </a:t>
            </a:r>
            <a:r>
              <a:rPr lang="it-IT" sz="2800" b="1" dirty="0" smtClean="0">
                <a:solidFill>
                  <a:srgbClr val="002060"/>
                </a:solidFill>
              </a:rPr>
              <a:t>aggiornato le mappe dei club alcologici territoriali delle ACAT (Grosseto Nord, Grosseto Green e Follonica);</a:t>
            </a:r>
            <a:endParaRPr lang="it-IT" sz="28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2276872"/>
            <a:ext cx="8352928" cy="1932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15000"/>
              </a:lnSpc>
              <a:spcAft>
                <a:spcPts val="1200"/>
              </a:spcAft>
            </a:pPr>
            <a:r>
              <a:rPr lang="it-IT" sz="2600" b="1" dirty="0" smtClean="0">
                <a:solidFill>
                  <a:srgbClr val="FF0000"/>
                </a:solidFill>
                <a:ea typeface="Calibri"/>
                <a:cs typeface="Times New Roman"/>
              </a:rPr>
              <a:t>G) inoltre si è provveduto a creare un nuovo indirizzo mail </a:t>
            </a:r>
            <a:r>
              <a:rPr lang="it-IT" sz="2600" b="1" dirty="0" smtClean="0">
                <a:solidFill>
                  <a:srgbClr val="FF0000"/>
                </a:solidFill>
                <a:ea typeface="Calibri"/>
                <a:cs typeface="Times New Roman"/>
                <a:hlinkClick r:id="rId2"/>
              </a:rPr>
              <a:t>ufstampacatfgr@yahoo.com</a:t>
            </a:r>
            <a:r>
              <a:rPr lang="it-IT" sz="2600" b="1" dirty="0" smtClean="0">
                <a:solidFill>
                  <a:srgbClr val="FF0000"/>
                </a:solidFill>
                <a:ea typeface="Calibri"/>
                <a:cs typeface="Times New Roman"/>
              </a:rPr>
              <a:t>  a uso dei club per comunicare al nostro ufficio stampa notizie sugli eventi che vengono organizzati;</a:t>
            </a:r>
            <a:endParaRPr lang="it-IT" sz="26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67542" y="4437112"/>
            <a:ext cx="8352928" cy="1905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15000"/>
              </a:lnSpc>
              <a:spcAft>
                <a:spcPts val="1200"/>
              </a:spcAft>
            </a:pPr>
            <a:r>
              <a:rPr lang="it-IT" sz="2600" b="1" dirty="0" smtClean="0">
                <a:solidFill>
                  <a:srgbClr val="002060"/>
                </a:solidFill>
                <a:ea typeface="Calibri"/>
                <a:cs typeface="Times New Roman"/>
              </a:rPr>
              <a:t>H) all’interno del  sito abbiamo creato la nostra rivista “Insieme verso il futuro”. I club e le associazioni del territori sono invitati a inviare a: </a:t>
            </a:r>
            <a:r>
              <a:rPr lang="it-IT" sz="2600" b="1" dirty="0" smtClean="0">
                <a:solidFill>
                  <a:srgbClr val="002060"/>
                </a:solidFill>
                <a:ea typeface="Calibri"/>
                <a:cs typeface="Times New Roman"/>
                <a:hlinkClick r:id="rId3"/>
              </a:rPr>
              <a:t>info@centroalcologico-grosseto.it</a:t>
            </a:r>
            <a:r>
              <a:rPr lang="it-IT" sz="2600" b="1" dirty="0" smtClean="0">
                <a:solidFill>
                  <a:srgbClr val="002060"/>
                </a:solidFill>
                <a:ea typeface="Calibri"/>
                <a:cs typeface="Times New Roman"/>
              </a:rPr>
              <a:t>  il materiale da pubblicare .</a:t>
            </a:r>
            <a:endParaRPr lang="it-IT" sz="26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730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539552" y="476672"/>
            <a:ext cx="8064896" cy="3246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it-IT" sz="3000" b="1" dirty="0">
                <a:solidFill>
                  <a:srgbClr val="002060"/>
                </a:solidFill>
                <a:ea typeface="Calibri"/>
                <a:cs typeface="Times New Roman"/>
              </a:rPr>
              <a:t>Per il futuro pensiamo di incrementare tutto questo per consentire alle nostre associazioni di essere più presenti sui nostri territori e sviluppare una consapevolezza del lavorare insieme contribuendo allo sviluppo della rete territoriale per un futuro più gioioso.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539552" y="4221088"/>
            <a:ext cx="8159014" cy="108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it-IT" sz="2800" b="1" dirty="0" smtClean="0">
                <a:latin typeface="Arial Black" pitchFamily="34" charset="0"/>
                <a:ea typeface="Calibri"/>
                <a:cs typeface="Times New Roman"/>
              </a:rPr>
              <a:t>Questo gruppo è aperto a suggerimenti, proposte e osservazioni costruttive</a:t>
            </a:r>
            <a:r>
              <a:rPr lang="it-IT" sz="2400" b="1" dirty="0" smtClean="0">
                <a:ea typeface="Calibri"/>
                <a:cs typeface="Times New Roman"/>
              </a:rPr>
              <a:t>.</a:t>
            </a:r>
            <a:endParaRPr lang="it-IT" sz="2000" b="1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157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33903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443</Words>
  <Application>Microsoft Office PowerPoint</Application>
  <PresentationFormat>Presentazione su schermo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Azelio</dc:creator>
  <cp:lastModifiedBy>azelio</cp:lastModifiedBy>
  <cp:revision>9</cp:revision>
  <dcterms:created xsi:type="dcterms:W3CDTF">2016-12-27T12:29:37Z</dcterms:created>
  <dcterms:modified xsi:type="dcterms:W3CDTF">2017-02-25T17:19:45Z</dcterms:modified>
</cp:coreProperties>
</file>