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68" r:id="rId4"/>
    <p:sldId id="26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43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47e3967e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47e3967e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aa4825b5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aa4825b5c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47e3967e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47e3967e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ad3eea4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aad3eea4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aa1c5480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aa1c5480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aa1c5480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aa1c5480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3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aa1c5480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aa1c5480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64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aa1c5480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aa1c5480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aa4825b5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aa4825b5c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47e3967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47e3967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aa4825b5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aa4825b5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47e3967e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47e3967e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495750"/>
            <a:ext cx="8520600" cy="20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dirty="0">
                <a:solidFill>
                  <a:srgbClr val="FFFFFF"/>
                </a:solidFill>
              </a:rPr>
              <a:t>APPROCCIO ECOLOGICO SOCIALE </a:t>
            </a:r>
            <a:endParaRPr sz="6000"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481388" y="3538879"/>
            <a:ext cx="2181224" cy="1220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Azelio Gani</a:t>
            </a:r>
            <a:r>
              <a:rPr lang="it" sz="6000" dirty="0">
                <a:solidFill>
                  <a:srgbClr val="FFFFFF"/>
                </a:solidFill>
              </a:rPr>
              <a:t> </a:t>
            </a:r>
            <a:endParaRPr sz="60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D62DFC-65B3-457C-9590-687EF1D27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11617"/>
            <a:ext cx="2948221" cy="19624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1DB7BBC-589A-4C16-8335-69C6DD8B2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96"/>
          <a:stretch/>
        </p:blipFill>
        <p:spPr>
          <a:xfrm>
            <a:off x="5884079" y="2911617"/>
            <a:ext cx="2948221" cy="19723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subTitle" idx="1"/>
          </p:nvPr>
        </p:nvSpPr>
        <p:spPr>
          <a:xfrm>
            <a:off x="3705800" y="365625"/>
            <a:ext cx="5255100" cy="23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 b="1">
                <a:solidFill>
                  <a:srgbClr val="FFFFFF"/>
                </a:solidFill>
              </a:rPr>
              <a:t>Il professor Hudolin sosteneva che: i Club Alcologici Territoriali</a:t>
            </a:r>
            <a:endParaRPr sz="3800" b="1">
              <a:solidFill>
                <a:srgbClr val="FFFFFF"/>
              </a:solidFill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50" y="295825"/>
            <a:ext cx="3491450" cy="249906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214350" y="295825"/>
            <a:ext cx="2338800" cy="677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l’alcol non è importante, importante è l’uomo</a:t>
            </a:r>
            <a:endParaRPr sz="1600"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1"/>
          </p:nvPr>
        </p:nvSpPr>
        <p:spPr>
          <a:xfrm>
            <a:off x="198750" y="2893950"/>
            <a:ext cx="8746500" cy="2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500" b="1">
                <a:solidFill>
                  <a:srgbClr val="FFFFFF"/>
                </a:solidFill>
              </a:rPr>
              <a:t>usano come forma di lavoro l’approccio ecologico sociale, che si basa su concetti di ecologia sociale.</a:t>
            </a:r>
            <a:endParaRPr sz="35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subTitle" idx="1"/>
          </p:nvPr>
        </p:nvSpPr>
        <p:spPr>
          <a:xfrm>
            <a:off x="165900" y="365625"/>
            <a:ext cx="8812200" cy="45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>
                <a:solidFill>
                  <a:srgbClr val="FFFFFF"/>
                </a:solidFill>
              </a:rPr>
              <a:t>Pensare in grande e agire i piccolo, significa che ognuno nel suo piccolo può incidere con azioni quotidiane  al cambiamento della cultura generale esistente, senza cercare il nemico da incolpare. </a:t>
            </a:r>
            <a:endParaRPr sz="40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148725" y="2825825"/>
            <a:ext cx="8812200" cy="21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400" b="1" u="sng">
                <a:solidFill>
                  <a:srgbClr val="FFFFFF"/>
                </a:solidFill>
              </a:rPr>
              <a:t>Parlare male dell’alcol e delle droghe è più facile che guardarsi dentro e decidere di cambiare il nostro modo di vivere.</a:t>
            </a:r>
            <a:endParaRPr sz="3400" b="1" u="sng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FFFFFF"/>
              </a:solidFill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50" y="152400"/>
            <a:ext cx="3361367" cy="25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842" y="152400"/>
            <a:ext cx="3785234" cy="25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5">
            <a:alphaModFix/>
          </a:blip>
          <a:srcRect t="32768"/>
          <a:stretch/>
        </p:blipFill>
        <p:spPr>
          <a:xfrm rot="-5400000">
            <a:off x="3096499" y="936187"/>
            <a:ext cx="2500575" cy="95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subTitle" idx="1"/>
          </p:nvPr>
        </p:nvSpPr>
        <p:spPr>
          <a:xfrm>
            <a:off x="165900" y="2571750"/>
            <a:ext cx="8812200" cy="21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b="1" u="sng">
                <a:solidFill>
                  <a:srgbClr val="FFFFFF"/>
                </a:solidFill>
              </a:rPr>
              <a:t>GRAZIE DELL’ATTENZIONE</a:t>
            </a:r>
            <a:endParaRPr sz="60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297450" y="185900"/>
            <a:ext cx="8596800" cy="2471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 spc="-150" dirty="0">
                <a:solidFill>
                  <a:srgbClr val="F3F3F3"/>
                </a:solidFill>
              </a:rPr>
              <a:t>A</a:t>
            </a:r>
            <a:r>
              <a:rPr lang="it" sz="4400" b="1" spc="-150" dirty="0">
                <a:solidFill>
                  <a:srgbClr val="F3F3F3"/>
                </a:solidFill>
              </a:rPr>
              <a:t>PPROCCIO: </a:t>
            </a:r>
            <a:r>
              <a:rPr lang="it" sz="4400" b="1" spc="-150" dirty="0">
                <a:solidFill>
                  <a:srgbClr val="FFFFFF"/>
                </a:solidFill>
              </a:rPr>
              <a:t>significa modo di porsi, di leggere, interpretare un fenomeno e </a:t>
            </a:r>
            <a:endParaRPr sz="4400" b="1" spc="-150" dirty="0">
              <a:solidFill>
                <a:srgbClr val="F3F3F3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727114-9CAB-45E4-ACD1-59B7464C9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1293" r="12816"/>
          <a:stretch/>
        </p:blipFill>
        <p:spPr>
          <a:xfrm>
            <a:off x="5427508" y="2114550"/>
            <a:ext cx="3592667" cy="2843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3B6094F7-ABC8-491A-BE83-14B6BCA5E462}"/>
              </a:ext>
            </a:extLst>
          </p:cNvPr>
          <p:cNvSpPr txBox="1">
            <a:spLocks/>
          </p:cNvSpPr>
          <p:nvPr/>
        </p:nvSpPr>
        <p:spPr>
          <a:xfrm>
            <a:off x="297450" y="2657475"/>
            <a:ext cx="5136600" cy="31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15000"/>
              </a:lnSpc>
            </a:pPr>
            <a:r>
              <a:rPr lang="it-IT" sz="4400" b="1" spc="-150" dirty="0">
                <a:solidFill>
                  <a:srgbClr val="FFFFFF"/>
                </a:solidFill>
              </a:rPr>
              <a:t>conseguentemente, di promuovere il cambiamento. </a:t>
            </a:r>
            <a:endParaRPr lang="it-IT" sz="4400" b="1" spc="-150"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2713056" y="476248"/>
            <a:ext cx="6181195" cy="28110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 b="1" spc="-150" dirty="0">
                <a:solidFill>
                  <a:srgbClr val="FFFFFF"/>
                </a:solidFill>
              </a:rPr>
              <a:t>Per la metodologia dei club vuol dire avviare programmi che modificano la cultura generale, sanitaria e sociale</a:t>
            </a:r>
            <a:endParaRPr sz="3800" b="1" spc="-150" dirty="0">
              <a:solidFill>
                <a:srgbClr val="F3F3F3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F0EF33A-ABBA-4235-B3FF-D294678F4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61" t="31852" r="2361" b="3614"/>
          <a:stretch/>
        </p:blipFill>
        <p:spPr>
          <a:xfrm>
            <a:off x="249752" y="476248"/>
            <a:ext cx="2463304" cy="2811035"/>
          </a:xfrm>
          <a:prstGeom prst="rect">
            <a:avLst/>
          </a:prstGeom>
        </p:spPr>
      </p:pic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F69DB9B5-C63A-4E09-9E79-9651578072E2}"/>
              </a:ext>
            </a:extLst>
          </p:cNvPr>
          <p:cNvSpPr txBox="1">
            <a:spLocks/>
          </p:cNvSpPr>
          <p:nvPr/>
        </p:nvSpPr>
        <p:spPr>
          <a:xfrm>
            <a:off x="158813" y="3306756"/>
            <a:ext cx="8735438" cy="168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15000"/>
              </a:lnSpc>
            </a:pPr>
            <a:r>
              <a:rPr lang="it-IT" sz="3800" b="1" spc="-150" dirty="0">
                <a:solidFill>
                  <a:srgbClr val="F3F3F3"/>
                </a:solidFill>
              </a:rPr>
              <a:t>nei confronti delle bevande alcoliche e degli altri stili di vita non salutari</a:t>
            </a:r>
          </a:p>
        </p:txBody>
      </p:sp>
    </p:spTree>
    <p:extLst>
      <p:ext uri="{BB962C8B-B14F-4D97-AF65-F5344CB8AC3E}">
        <p14:creationId xmlns:p14="http://schemas.microsoft.com/office/powerpoint/2010/main" val="224796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372724"/>
            <a:ext cx="5847940" cy="4312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 b="1" dirty="0">
                <a:solidFill>
                  <a:srgbClr val="FFFFFF"/>
                </a:solidFill>
              </a:rPr>
              <a:t>ECOLOGIA: 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 b="1" dirty="0">
                <a:solidFill>
                  <a:srgbClr val="FFFFFF"/>
                </a:solidFill>
              </a:rPr>
              <a:t>studio delle relazioni tra gli organismi viventi e l’ambiente che li ospita. </a:t>
            </a:r>
            <a:endParaRPr sz="44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CB82DF-08B8-4C5E-8A77-6514B38CB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14"/>
          <a:stretch/>
        </p:blipFill>
        <p:spPr>
          <a:xfrm>
            <a:off x="6280019" y="372725"/>
            <a:ext cx="2552281" cy="43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76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60773" y="148283"/>
            <a:ext cx="8721969" cy="4805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 dirty="0">
                <a:solidFill>
                  <a:srgbClr val="FFFFFF"/>
                </a:solidFill>
                <a:latin typeface="Arial Black" panose="020B0A04020102020204" pitchFamily="34" charset="0"/>
              </a:rPr>
              <a:t>SOCIALE: 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 dirty="0">
                <a:solidFill>
                  <a:srgbClr val="FFFFFF"/>
                </a:solidFill>
                <a:latin typeface="Arial Black" panose="020B0A04020102020204" pitchFamily="34" charset="0"/>
              </a:rPr>
              <a:t>che vive in società, </a:t>
            </a:r>
            <a:r>
              <a:rPr lang="it" sz="3000" dirty="0">
                <a:solidFill>
                  <a:srgbClr val="FFFFFF"/>
                </a:solidFill>
                <a:latin typeface="Arial Black" panose="020B0A04020102020204" pitchFamily="34" charset="0"/>
              </a:rPr>
              <a:t>l’uomo è un animale sociale, il termine qualifica le relazioni tra individui della stessa specie, che si concretano nei comportamenti, ossia nell’insieme delle azioni codificate con cui i membri della specie svolgono le principali funzioni del ciclo vitale quali la riproduzione, il nutrimento, ecc. </a:t>
            </a:r>
            <a:endParaRPr sz="300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2788650" y="167325"/>
            <a:ext cx="6043500" cy="3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rgbClr val="FFFFFF"/>
                </a:solidFill>
              </a:rPr>
              <a:t>Papa Francesco nell’enciclica “Laudato sii”, sostiene che tutto è in relazione, tutto è collegato, tutto è connesso: “non ci sono due crisi separate, una ambientale ed un’altra sociale, bensì una sola</a:t>
            </a:r>
            <a:endParaRPr sz="2700" b="1">
              <a:solidFill>
                <a:srgbClr val="FFFFFF"/>
              </a:solidFill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00" y="254075"/>
            <a:ext cx="2425701" cy="321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269250" y="3966225"/>
            <a:ext cx="86055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u="sng" dirty="0">
                <a:solidFill>
                  <a:srgbClr val="FFFFFF"/>
                </a:solidFill>
              </a:rPr>
              <a:t>CRISI SOCIO AMBIENTALE.</a:t>
            </a:r>
            <a:r>
              <a:rPr lang="it" sz="4800" b="1" dirty="0">
                <a:solidFill>
                  <a:srgbClr val="FFFFFF"/>
                </a:solidFill>
              </a:rPr>
              <a:t> </a:t>
            </a:r>
            <a:endParaRPr sz="48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297450" y="2544375"/>
            <a:ext cx="5386500" cy="22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FFFFFF"/>
                </a:solidFill>
              </a:rPr>
              <a:t>“ascoltare tanto il grido della terra, quanto quello dei poveri”.</a:t>
            </a:r>
            <a:endParaRPr sz="36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l="10743" r="11289"/>
          <a:stretch/>
        </p:blipFill>
        <p:spPr>
          <a:xfrm>
            <a:off x="5969250" y="2517000"/>
            <a:ext cx="2850600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297450" y="340850"/>
            <a:ext cx="8522400" cy="19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 b="1" dirty="0">
                <a:solidFill>
                  <a:srgbClr val="FFFFFF"/>
                </a:solidFill>
              </a:rPr>
              <a:t>Continua dicendo: ogni lesione alla solidarietà e all’amicizia provoca danni ambientali, invita tutti ad</a:t>
            </a:r>
            <a:endParaRPr sz="38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subTitle" idx="1"/>
          </p:nvPr>
        </p:nvSpPr>
        <p:spPr>
          <a:xfrm>
            <a:off x="3941275" y="152400"/>
            <a:ext cx="4940700" cy="48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>
                <a:solidFill>
                  <a:srgbClr val="FFFFFF"/>
                </a:solidFill>
              </a:rPr>
              <a:t>Murray Bookchin, uno dei padri dell’ecologia sociale, affermava: l’ecologia o </a:t>
            </a:r>
            <a:r>
              <a:rPr lang="it" sz="4000" b="1" u="sng" dirty="0">
                <a:solidFill>
                  <a:srgbClr val="FFFFFF"/>
                </a:solidFill>
              </a:rPr>
              <a:t>È</a:t>
            </a:r>
            <a:r>
              <a:rPr lang="it" sz="4000" b="1" dirty="0">
                <a:solidFill>
                  <a:srgbClr val="FFFFFF"/>
                </a:solidFill>
              </a:rPr>
              <a:t> sociale o </a:t>
            </a:r>
            <a:r>
              <a:rPr lang="it" sz="4000" b="1" u="sng" dirty="0">
                <a:solidFill>
                  <a:srgbClr val="FFFFFF"/>
                </a:solidFill>
              </a:rPr>
              <a:t>NON È</a:t>
            </a:r>
            <a:r>
              <a:rPr lang="it" sz="4000" b="1" dirty="0">
                <a:solidFill>
                  <a:srgbClr val="FFFFFF"/>
                </a:solidFill>
              </a:rPr>
              <a:t> neppure ecologia.</a:t>
            </a:r>
            <a:endParaRPr sz="4000" b="1" dirty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FFFF"/>
              </a:solidFill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7450"/>
            <a:ext cx="3547323" cy="467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311700" y="167325"/>
            <a:ext cx="85206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700" b="1">
                <a:solidFill>
                  <a:srgbClr val="FFFFFF"/>
                </a:solidFill>
              </a:rPr>
              <a:t>Entrambi sostenevano:</a:t>
            </a:r>
            <a:endParaRPr sz="47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</a:endParaRPr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311700" y="1034925"/>
            <a:ext cx="8520600" cy="38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4300" b="1">
                <a:solidFill>
                  <a:srgbClr val="FFFFFF"/>
                </a:solidFill>
              </a:rPr>
              <a:t>Non possiamo immaginare l’ambiente come fosse privo dell’uomo, l’approccio ecologico sociale lo vede con la famiglia al centro dell’interesse. </a:t>
            </a:r>
            <a:endParaRPr sz="43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339</Words>
  <Application>Microsoft Office PowerPoint</Application>
  <PresentationFormat>Presentazione su schermo (16:9)</PresentationFormat>
  <Paragraphs>25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Comic Sans MS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Azelio Gani</dc:creator>
  <cp:lastModifiedBy>Azelio Gani</cp:lastModifiedBy>
  <cp:revision>7</cp:revision>
  <dcterms:modified xsi:type="dcterms:W3CDTF">2021-02-22T08:58:35Z</dcterms:modified>
</cp:coreProperties>
</file>