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6" r:id="rId3"/>
    <p:sldMasterId id="2147483714" r:id="rId4"/>
  </p:sldMasterIdLst>
  <p:notesMasterIdLst>
    <p:notesMasterId r:id="rId27"/>
  </p:notesMasterIdLst>
  <p:sldIdLst>
    <p:sldId id="269" r:id="rId5"/>
    <p:sldId id="260" r:id="rId6"/>
    <p:sldId id="257" r:id="rId7"/>
    <p:sldId id="261" r:id="rId8"/>
    <p:sldId id="262" r:id="rId9"/>
    <p:sldId id="263" r:id="rId10"/>
    <p:sldId id="267" r:id="rId11"/>
    <p:sldId id="286" r:id="rId12"/>
    <p:sldId id="277" r:id="rId13"/>
    <p:sldId id="278" r:id="rId14"/>
    <p:sldId id="279" r:id="rId15"/>
    <p:sldId id="280" r:id="rId16"/>
    <p:sldId id="281" r:id="rId17"/>
    <p:sldId id="282" r:id="rId18"/>
    <p:sldId id="288" r:id="rId19"/>
    <p:sldId id="271" r:id="rId20"/>
    <p:sldId id="273" r:id="rId21"/>
    <p:sldId id="274" r:id="rId22"/>
    <p:sldId id="287" r:id="rId23"/>
    <p:sldId id="276" r:id="rId24"/>
    <p:sldId id="270" r:id="rId25"/>
    <p:sldId id="285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800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414328-18C5-4083-B6C8-E9771C54C96E}" type="datetimeFigureOut">
              <a:rPr lang="it-IT" smtClean="0"/>
              <a:t>21/01/2020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305238-2B39-464C-868A-DA4E3D8BCB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3331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2AED75-8854-44B1-AF22-DA002ED5840B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647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D23F7A-9ED2-46B7-99B0-E061955EC6AA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6763" cy="3432175"/>
          </a:xfrm>
          <a:solidFill>
            <a:srgbClr val="FFFFFF"/>
          </a:solidFill>
          <a:ln/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</a:pPr>
            <a:endParaRPr lang="it-IT" altLang="it-IT" smtClean="0">
              <a:latin typeface="Arial" panose="020B0604020202020204" pitchFamily="34" charset="0"/>
              <a:cs typeface="Arial Unicode MS" pitchFamily="32" charset="0"/>
            </a:endParaRPr>
          </a:p>
        </p:txBody>
      </p:sp>
      <p:sp>
        <p:nvSpPr>
          <p:cNvPr id="77829" name="Text Box 3"/>
          <p:cNvSpPr txBox="1">
            <a:spLocks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8903" tIns="41030" rIns="78903" bIns="41030" anchor="b"/>
          <a:lstStyle>
            <a:lvl1pPr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/>
            </a:pPr>
            <a:fld id="{18596B8C-77B7-4A93-9E56-1068E755FCF1}" type="slidenum">
              <a:rPr kumimoji="0" lang="it-IT" altLang="it-IT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0" algn="l"/>
                  <a:tab pos="392113" algn="l"/>
                  <a:tab pos="785813" algn="l"/>
                  <a:tab pos="1179513" algn="l"/>
                  <a:tab pos="1573213" algn="l"/>
                  <a:tab pos="1966913" algn="l"/>
                  <a:tab pos="2360613" algn="l"/>
                  <a:tab pos="2754313" algn="l"/>
                  <a:tab pos="3148013" algn="l"/>
                  <a:tab pos="3543300" algn="l"/>
                  <a:tab pos="3937000" algn="l"/>
                  <a:tab pos="4330700" algn="l"/>
                  <a:tab pos="4724400" algn="l"/>
                  <a:tab pos="5118100" algn="l"/>
                  <a:tab pos="5511800" algn="l"/>
                  <a:tab pos="5905500" algn="l"/>
                  <a:tab pos="6299200" algn="l"/>
                  <a:tab pos="6692900" algn="l"/>
                  <a:tab pos="7088188" algn="l"/>
                  <a:tab pos="7481888" algn="l"/>
                  <a:tab pos="7875588" algn="l"/>
                </a:tabLst>
                <a:defRPr/>
              </a:pPr>
              <a:t>7</a:t>
            </a:fld>
            <a:endParaRPr kumimoji="0" lang="it-IT" altLang="it-IT" sz="11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535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C3F841-43BD-4B30-BFA0-99A76B952705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525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2C992-6795-430C-B347-F058C6508222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87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26A11E-280D-49D2-9318-9FCAF9BC97A6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173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FF9B07-D398-49DF-82DF-81257C27CD42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115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343615-9A48-4BFB-B631-09C152F0BCC9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372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olo, test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grafico 3"/>
          <p:cNvSpPr>
            <a:spLocks noGrp="1"/>
          </p:cNvSpPr>
          <p:nvPr>
            <p:ph type="ch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CD7183-BDFE-4926-B5EA-D049AB2776D7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353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053E0B-348D-4DC5-9581-1B3C0B220E52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745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209929-02D7-451A-8B6B-C59EDB7D6E09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655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5B8E20-3DF3-4A97-BAEF-C101C62A9577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782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C3F841-43BD-4B30-BFA0-99A76B952705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8229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177755-D4DE-4DCC-8150-03848FAD7730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516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177755-D4DE-4DCC-8150-03848FAD7730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099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3E5B88-C5DA-4C4F-8BF5-DA4E25E7F973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076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D2F0CC-2C6B-411E-9DEE-E535657C706F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475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BD7201-A4F8-4A56-AF21-BBC299401D7D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700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02A5A0-F032-4976-B913-108961878FC8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8402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AB43FA-02C1-4201-9B40-CE18A063E3B8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824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7E03D6-F2FB-4F13-A06E-A682214E8004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8453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C3728D-6625-45A6-B673-B8B023BDAA48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2406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2C992-6795-430C-B347-F058C6508222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479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26A11E-280D-49D2-9318-9FCAF9BC97A6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1567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FF9B07-D398-49DF-82DF-81257C27CD42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305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3E5B88-C5DA-4C4F-8BF5-DA4E25E7F973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7351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343615-9A48-4BFB-B631-09C152F0BCC9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354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olo, test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grafico 3"/>
          <p:cNvSpPr>
            <a:spLocks noGrp="1"/>
          </p:cNvSpPr>
          <p:nvPr>
            <p:ph type="ch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CD7183-BDFE-4926-B5EA-D049AB2776D7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1383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053E0B-348D-4DC5-9581-1B3C0B220E52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1965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209929-02D7-451A-8B6B-C59EDB7D6E09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279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5B8E20-3DF3-4A97-BAEF-C101C62A9577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8584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C3F841-43BD-4B30-BFA0-99A76B952705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1220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177755-D4DE-4DCC-8150-03848FAD7730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2541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3E5B88-C5DA-4C4F-8BF5-DA4E25E7F973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4603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D2F0CC-2C6B-411E-9DEE-E535657C706F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0919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BD7201-A4F8-4A56-AF21-BBC299401D7D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659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D2F0CC-2C6B-411E-9DEE-E535657C706F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9060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02A5A0-F032-4976-B913-108961878FC8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9188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AB43FA-02C1-4201-9B40-CE18A063E3B8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6524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7E03D6-F2FB-4F13-A06E-A682214E8004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4666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C3728D-6625-45A6-B673-B8B023BDAA48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0623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2C992-6795-430C-B347-F058C6508222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8415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26A11E-280D-49D2-9318-9FCAF9BC97A6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3751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FF9B07-D398-49DF-82DF-81257C27CD42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6228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343615-9A48-4BFB-B631-09C152F0BCC9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45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olo, test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grafico 3"/>
          <p:cNvSpPr>
            <a:spLocks noGrp="1"/>
          </p:cNvSpPr>
          <p:nvPr>
            <p:ph type="ch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CD7183-BDFE-4926-B5EA-D049AB2776D7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0670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053E0B-348D-4DC5-9581-1B3C0B220E52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21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BD7201-A4F8-4A56-AF21-BBC299401D7D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9858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209929-02D7-451A-8B6B-C59EDB7D6E09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5256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5B8E20-3DF3-4A97-BAEF-C101C62A9577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1536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C3F841-43BD-4B30-BFA0-99A76B952705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4135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177755-D4DE-4DCC-8150-03848FAD7730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1971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3E5B88-C5DA-4C4F-8BF5-DA4E25E7F973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01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D2F0CC-2C6B-411E-9DEE-E535657C706F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7777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BD7201-A4F8-4A56-AF21-BBC299401D7D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913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02A5A0-F032-4976-B913-108961878FC8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1819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AB43FA-02C1-4201-9B40-CE18A063E3B8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8813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7E03D6-F2FB-4F13-A06E-A682214E8004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987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02A5A0-F032-4976-B913-108961878FC8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0316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C3728D-6625-45A6-B673-B8B023BDAA48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6968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A2C992-6795-430C-B347-F058C6508222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6271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26A11E-280D-49D2-9318-9FCAF9BC97A6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2497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FF9B07-D398-49DF-82DF-81257C27CD42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9449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343615-9A48-4BFB-B631-09C152F0BCC9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3662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olo, test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grafico 3"/>
          <p:cNvSpPr>
            <a:spLocks noGrp="1"/>
          </p:cNvSpPr>
          <p:nvPr>
            <p:ph type="ch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CD7183-BDFE-4926-B5EA-D049AB2776D7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3123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053E0B-348D-4DC5-9581-1B3C0B220E52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5735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209929-02D7-451A-8B6B-C59EDB7D6E09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594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AB43FA-02C1-4201-9B40-CE18A063E3B8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002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7E03D6-F2FB-4F13-A06E-A682214E8004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418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C3728D-6625-45A6-B673-B8B023BDAA48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689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7EBF01-B315-42AA-B723-C28E99961A02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66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7EBF01-B315-42AA-B723-C28E99961A02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04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7EBF01-B315-42AA-B723-C28E99961A02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329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7EBF01-B315-42AA-B723-C28E99961A02}" type="slidenum">
              <a:rPr kumimoji="0" lang="it-IT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18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iapositiva_di_Microsoft_PowerPoint.sldx"/><Relationship Id="rId2" Type="http://schemas.openxmlformats.org/officeDocument/2006/relationships/slideLayout" Target="../slideLayouts/slideLayout5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8408" y="990600"/>
            <a:ext cx="10204703" cy="4724400"/>
          </a:xfrm>
        </p:spPr>
        <p:txBody>
          <a:bodyPr/>
          <a:lstStyle/>
          <a:p>
            <a:pPr>
              <a:defRPr/>
            </a:pPr>
            <a:r>
              <a:rPr lang="it-IT" altLang="it-IT" sz="2000" b="1" dirty="0"/>
              <a:t>LABORATORIO DI SENSIBILIZZAZIONE </a:t>
            </a:r>
            <a:r>
              <a:rPr lang="it-IT" altLang="it-IT" sz="2000" b="1" dirty="0" smtClean="0"/>
              <a:t/>
            </a:r>
            <a:br>
              <a:rPr lang="it-IT" altLang="it-IT" sz="2000" b="1" dirty="0" smtClean="0"/>
            </a:br>
            <a:r>
              <a:rPr lang="it-IT" altLang="it-IT" sz="2000" b="1" dirty="0" smtClean="0"/>
              <a:t>ALL’APPROCCIO </a:t>
            </a:r>
            <a:r>
              <a:rPr lang="it-IT" altLang="it-IT" sz="2000" b="1" dirty="0"/>
              <a:t>ECOLOGICO-SOCIALE </a:t>
            </a:r>
            <a:r>
              <a:rPr lang="it-IT" altLang="it-IT" sz="2000" b="1" dirty="0" smtClean="0"/>
              <a:t/>
            </a:r>
            <a:br>
              <a:rPr lang="it-IT" altLang="it-IT" sz="2000" b="1" dirty="0" smtClean="0"/>
            </a:br>
            <a:r>
              <a:rPr lang="it-IT" altLang="it-IT" sz="2000" b="1" dirty="0" smtClean="0"/>
              <a:t>ALLA PROMOZIONEDEL </a:t>
            </a:r>
            <a:r>
              <a:rPr lang="it-IT" altLang="it-IT" sz="2000" b="1" dirty="0"/>
              <a:t>BENESSERE NELLA COMUNITA’</a:t>
            </a:r>
            <a:br>
              <a:rPr lang="it-IT" altLang="it-IT" sz="2000" b="1" dirty="0"/>
            </a:br>
            <a:r>
              <a:rPr lang="it-IT" altLang="it-IT" sz="2000" b="1" dirty="0" smtClean="0"/>
              <a:t/>
            </a:r>
            <a:br>
              <a:rPr lang="it-IT" altLang="it-IT" sz="2000" b="1" dirty="0" smtClean="0"/>
            </a:br>
            <a:r>
              <a:rPr lang="it-IT" altLang="it-IT" sz="2000" b="1" dirty="0"/>
              <a:t/>
            </a:r>
            <a:br>
              <a:rPr lang="it-IT" altLang="it-IT" sz="2000" b="1" dirty="0"/>
            </a:br>
            <a:r>
              <a:rPr lang="it-IT" altLang="it-IT" sz="2000" b="1" dirty="0" smtClean="0"/>
              <a:t>Grosseto</a:t>
            </a:r>
            <a:r>
              <a:rPr lang="it-IT" altLang="it-IT" sz="2000" b="1" dirty="0"/>
              <a:t>, 3 febbraio – 8 febbraio 2020</a:t>
            </a:r>
            <a:r>
              <a:rPr lang="it-IT" altLang="it-IT" sz="2000" b="1" dirty="0"/>
              <a:t/>
            </a:r>
            <a:br>
              <a:rPr lang="it-IT" altLang="it-IT" sz="2000" b="1" dirty="0"/>
            </a:br>
            <a:r>
              <a:rPr lang="it-IT" altLang="it-IT" sz="2000" b="1" dirty="0" smtClean="0"/>
              <a:t/>
            </a:r>
            <a:br>
              <a:rPr lang="it-IT" altLang="it-IT" sz="2000" b="1" dirty="0" smtClean="0"/>
            </a:br>
            <a:r>
              <a:rPr lang="it-IT" altLang="it-IT" sz="2000" b="1" dirty="0"/>
              <a:t/>
            </a:r>
            <a:br>
              <a:rPr lang="it-IT" altLang="it-IT" sz="2000" b="1" dirty="0"/>
            </a:br>
            <a:r>
              <a:rPr lang="it-IT" altLang="it-IT" sz="2000" b="1" dirty="0" smtClean="0"/>
              <a:t/>
            </a:r>
            <a:br>
              <a:rPr lang="it-IT" altLang="it-IT" sz="2000" b="1" dirty="0" smtClean="0"/>
            </a:br>
            <a:r>
              <a:rPr lang="it-IT" altLang="it-IT" sz="1800" b="1" i="1" dirty="0" smtClean="0"/>
              <a:t>Stefano </a:t>
            </a:r>
            <a:r>
              <a:rPr lang="it-IT" altLang="it-IT" sz="1800" b="1" i="1" dirty="0" smtClean="0"/>
              <a:t>Alberini</a:t>
            </a:r>
            <a:endParaRPr lang="it-IT" altLang="it-IT" sz="1800" i="1" dirty="0"/>
          </a:p>
        </p:txBody>
      </p:sp>
    </p:spTree>
    <p:extLst>
      <p:ext uri="{BB962C8B-B14F-4D97-AF65-F5344CB8AC3E}">
        <p14:creationId xmlns:p14="http://schemas.microsoft.com/office/powerpoint/2010/main" val="345627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22426" y="821634"/>
            <a:ext cx="6840760" cy="289539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endParaRPr lang="it-IT" sz="2800" b="1" dirty="0" smtClean="0"/>
          </a:p>
          <a:p>
            <a:pPr>
              <a:lnSpc>
                <a:spcPct val="120000"/>
              </a:lnSpc>
            </a:pPr>
            <a:r>
              <a:rPr lang="it-IT" sz="2800" b="1" dirty="0" smtClean="0"/>
              <a:t>Esistono </a:t>
            </a:r>
            <a:r>
              <a:rPr lang="it-IT" sz="2800" b="1" dirty="0"/>
              <a:t>forme di inquinamento che colpiscono quotidianamente le persone.</a:t>
            </a:r>
          </a:p>
          <a:p>
            <a:pPr>
              <a:lnSpc>
                <a:spcPct val="120000"/>
              </a:lnSpc>
            </a:pPr>
            <a:endParaRPr lang="it-IT" sz="1100" b="1" dirty="0"/>
          </a:p>
          <a:p>
            <a:pPr>
              <a:lnSpc>
                <a:spcPct val="120000"/>
              </a:lnSpc>
            </a:pPr>
            <a:r>
              <a:rPr lang="it-IT" sz="2800" b="1" dirty="0"/>
              <a:t>L’esposizione agli inquinanti atmosferici produce un ampio spettro di effetti sulla salute, in particolare dei più poveri.</a:t>
            </a:r>
          </a:p>
          <a:p>
            <a:pPr>
              <a:lnSpc>
                <a:spcPct val="100000"/>
              </a:lnSpc>
            </a:pPr>
            <a:endParaRPr lang="en-US" sz="2800" b="1" dirty="0"/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422426" y="29546"/>
            <a:ext cx="5935216" cy="792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2800" b="1" dirty="0">
                <a:solidFill>
                  <a:srgbClr val="FFFF00"/>
                </a:solidFill>
                <a:latin typeface="Cambria"/>
              </a:rPr>
              <a:t>«Ecologia umana»</a:t>
            </a:r>
            <a:endParaRPr lang="en-US" sz="900" dirty="0">
              <a:solidFill>
                <a:srgbClr val="FFFF00"/>
              </a:solidFill>
              <a:latin typeface="Cambria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3" y="639862"/>
            <a:ext cx="4726261" cy="307717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694" y="3814516"/>
            <a:ext cx="470049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1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07368" y="1556792"/>
            <a:ext cx="6840760" cy="308718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700" b="1" dirty="0"/>
              <a:t>Inoltre l’accesso all’acqua potabile e sicura è un diritto umano essenziale, fondamentale e universale, </a:t>
            </a:r>
          </a:p>
          <a:p>
            <a:pPr>
              <a:lnSpc>
                <a:spcPct val="100000"/>
              </a:lnSpc>
            </a:pPr>
            <a:r>
              <a:rPr lang="it-IT" sz="2700" b="1" dirty="0"/>
              <a:t>perché determina la sopravvivenza delle persone, e per questo è condizione per l’esercizio degli altri diritti umani.</a:t>
            </a: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407368" y="764704"/>
            <a:ext cx="5935216" cy="792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2800" b="1" dirty="0">
                <a:solidFill>
                  <a:srgbClr val="FFFF00"/>
                </a:solidFill>
                <a:latin typeface="Cambria"/>
              </a:rPr>
              <a:t>«Ecologia umana»</a:t>
            </a:r>
            <a:endParaRPr lang="en-US" sz="900" dirty="0">
              <a:solidFill>
                <a:srgbClr val="FFFF00"/>
              </a:solidFill>
              <a:latin typeface="Cambria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90" y="1393019"/>
            <a:ext cx="4750210" cy="3168352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8087544" y="4365753"/>
            <a:ext cx="4104456" cy="792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1600" b="1" dirty="0">
                <a:solidFill>
                  <a:schemeClr val="tx2"/>
                </a:solidFill>
                <a:latin typeface="Cambria"/>
              </a:rPr>
              <a:t>Donne in fila per l’acqua potabile, </a:t>
            </a:r>
          </a:p>
          <a:p>
            <a:r>
              <a:rPr lang="it-IT" sz="1600" b="1" dirty="0">
                <a:solidFill>
                  <a:schemeClr val="tx2"/>
                </a:solidFill>
                <a:latin typeface="Cambria"/>
              </a:rPr>
              <a:t>nella provincia di </a:t>
            </a:r>
            <a:r>
              <a:rPr lang="it-IT" sz="1600" b="1" dirty="0" err="1">
                <a:solidFill>
                  <a:schemeClr val="tx2"/>
                </a:solidFill>
                <a:latin typeface="Cambria"/>
              </a:rPr>
              <a:t>Henan</a:t>
            </a:r>
            <a:r>
              <a:rPr lang="it-IT" sz="1600" b="1" dirty="0">
                <a:solidFill>
                  <a:schemeClr val="tx2"/>
                </a:solidFill>
                <a:latin typeface="Cambria"/>
              </a:rPr>
              <a:t> in Cina</a:t>
            </a:r>
            <a:r>
              <a:rPr lang="it-IT" sz="1600" dirty="0">
                <a:solidFill>
                  <a:srgbClr val="404040"/>
                </a:solidFill>
                <a:latin typeface="Cambria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785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2714" y="530615"/>
            <a:ext cx="5579707" cy="504056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</a:rPr>
              <a:t>«</a:t>
            </a:r>
            <a:r>
              <a:rPr lang="en-US" sz="2800" b="1" dirty="0" err="1">
                <a:solidFill>
                  <a:srgbClr val="FFFF00"/>
                </a:solidFill>
              </a:rPr>
              <a:t>Cultura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dello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scarto</a:t>
            </a:r>
            <a:r>
              <a:rPr lang="en-US" sz="2800" b="1" dirty="0">
                <a:solidFill>
                  <a:srgbClr val="FFFF00"/>
                </a:solidFill>
              </a:rPr>
              <a:t>»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74469" y="1322703"/>
            <a:ext cx="6244046" cy="4968553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it-IT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Terra, nostra casa, sembra trasformarsi sempre più in un immenso deposito di immondizia. </a:t>
            </a:r>
          </a:p>
          <a:p>
            <a:pPr algn="l"/>
            <a:endParaRPr lang="it-IT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it-IT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molti luoghi del pianeta, gli anziani ricordano con nostalgia i paesaggi d’altri tempi, che ora appaiono sommersi da spazzatura. </a:t>
            </a:r>
          </a:p>
          <a:p>
            <a:pPr algn="l"/>
            <a:endParaRPr lang="it-IT" sz="2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it-IT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Questi problemi sono intimamente legati alla «cultura dello scarto», </a:t>
            </a:r>
            <a:endParaRPr lang="it-IT" sz="2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it-IT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che </a:t>
            </a:r>
            <a:r>
              <a:rPr lang="it-IT" sz="2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colpisce tanto gli esseri umani esclusi.</a:t>
            </a:r>
          </a:p>
          <a:p>
            <a:pPr algn="l"/>
            <a:endParaRPr lang="it-IT" sz="2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endParaRPr lang="it-IT" sz="2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942" y="458608"/>
            <a:ext cx="4787102" cy="305495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942" y="3513567"/>
            <a:ext cx="4787102" cy="270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3231" y="908720"/>
            <a:ext cx="7026293" cy="654968"/>
          </a:xfrm>
        </p:spPr>
        <p:txBody>
          <a:bodyPr/>
          <a:lstStyle/>
          <a:p>
            <a:r>
              <a:rPr lang="en-US" sz="2800" b="1" dirty="0" err="1">
                <a:solidFill>
                  <a:srgbClr val="FFFF00"/>
                </a:solidFill>
              </a:rPr>
              <a:t>Approccio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ecologico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sociale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3230" y="1412776"/>
            <a:ext cx="6840760" cy="3960440"/>
          </a:xfrm>
        </p:spPr>
        <p:txBody>
          <a:bodyPr>
            <a:normAutofit lnSpcReduction="10000"/>
          </a:bodyPr>
          <a:lstStyle/>
          <a:p>
            <a:pPr fontAlgn="t"/>
            <a:endParaRPr lang="it-IT" sz="2400" b="1" dirty="0"/>
          </a:p>
          <a:p>
            <a:pPr fontAlgn="t">
              <a:lnSpc>
                <a:spcPct val="100000"/>
              </a:lnSpc>
            </a:pPr>
            <a:r>
              <a:rPr lang="it-IT" sz="2700" b="1" dirty="0"/>
              <a:t>Ma oggi non possiamo fare a meno di riconoscere che un vero approccio ecologico </a:t>
            </a:r>
            <a:r>
              <a:rPr lang="it-IT" sz="2700" b="1" dirty="0" smtClean="0"/>
              <a:t>deve diventare sempre più un </a:t>
            </a:r>
            <a:r>
              <a:rPr lang="it-IT" sz="2700" b="1" dirty="0"/>
              <a:t>a</a:t>
            </a:r>
            <a:r>
              <a:rPr lang="it-IT" sz="2700" b="1" i="1" dirty="0"/>
              <a:t>pproccio </a:t>
            </a:r>
            <a:r>
              <a:rPr lang="it-IT" sz="2700" b="1" i="1" dirty="0" smtClean="0"/>
              <a:t>sociale integrale</a:t>
            </a:r>
            <a:r>
              <a:rPr lang="it-IT" sz="2700" b="1" dirty="0" smtClean="0"/>
              <a:t>, </a:t>
            </a:r>
            <a:r>
              <a:rPr lang="it-IT" sz="2700" b="1" dirty="0"/>
              <a:t>che deve integrare la giustizia nelle discussioni sull’ambiente, per ascoltare tanto il grido della terra quanto il «grido dei poveri» e delle cose che si trasformano velocemente in spazzatura.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525" y="3140968"/>
            <a:ext cx="4720079" cy="321680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524" y="0"/>
            <a:ext cx="4710889" cy="312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8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1886" y="420431"/>
            <a:ext cx="5662666" cy="792088"/>
          </a:xfrm>
        </p:spPr>
        <p:txBody>
          <a:bodyPr>
            <a:normAutofit/>
          </a:bodyPr>
          <a:lstStyle/>
          <a:p>
            <a:pPr algn="l"/>
            <a:r>
              <a:rPr lang="it-IT" sz="2800" b="1" dirty="0">
                <a:solidFill>
                  <a:srgbClr val="FFFF00"/>
                </a:solidFill>
              </a:rPr>
              <a:t>Una vita contributiva</a:t>
            </a:r>
            <a:r>
              <a:rPr lang="it-IT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it-IT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91886" y="1196753"/>
            <a:ext cx="6352186" cy="4752527"/>
          </a:xfrm>
        </p:spPr>
        <p:txBody>
          <a:bodyPr>
            <a:normAutofit fontScale="77500" lnSpcReduction="20000"/>
          </a:bodyPr>
          <a:lstStyle/>
          <a:p>
            <a:pPr algn="l">
              <a:lnSpc>
                <a:spcPct val="110000"/>
              </a:lnSpc>
            </a:pPr>
            <a:r>
              <a:rPr lang="it-IT" sz="2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Gli esseri umani vivono in modi differenti basandosi su diversi tipi di valori.</a:t>
            </a:r>
          </a:p>
          <a:p>
            <a:pPr algn="l">
              <a:lnSpc>
                <a:spcPct val="110000"/>
              </a:lnSpc>
            </a:pPr>
            <a:endParaRPr lang="it-IT" sz="29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10000"/>
              </a:lnSpc>
            </a:pPr>
            <a:r>
              <a:rPr lang="it-IT" sz="2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Siamo in grado di lasciare che egoismo </a:t>
            </a:r>
            <a:r>
              <a:rPr lang="it-IT" sz="2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 </a:t>
            </a:r>
            <a:r>
              <a:rPr lang="it-IT" sz="2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avidità guidino le nostre azioni fino a offendere gli altri e distruggere l’equilibrio ecologico. </a:t>
            </a:r>
          </a:p>
          <a:p>
            <a:pPr algn="l">
              <a:lnSpc>
                <a:spcPct val="110000"/>
              </a:lnSpc>
            </a:pPr>
            <a:endParaRPr lang="it-IT" sz="29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10000"/>
              </a:lnSpc>
            </a:pPr>
            <a:r>
              <a:rPr lang="it-IT" sz="2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Allo stesso tempo, siamo in grado di condurre vite altruistiche, piene di compassione e di saggezza.</a:t>
            </a:r>
          </a:p>
          <a:p>
            <a:pPr algn="l"/>
            <a:r>
              <a:rPr lang="it-IT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3191523"/>
            <a:ext cx="4824536" cy="2986939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260648"/>
            <a:ext cx="4824536" cy="272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0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7369" y="620688"/>
            <a:ext cx="5782817" cy="654968"/>
          </a:xfrm>
        </p:spPr>
        <p:txBody>
          <a:bodyPr/>
          <a:lstStyle/>
          <a:p>
            <a:r>
              <a:rPr lang="it-IT" sz="2800" b="1" dirty="0">
                <a:solidFill>
                  <a:srgbClr val="FFFF00"/>
                </a:solidFill>
              </a:rPr>
              <a:t>Una proposta per il futuro</a:t>
            </a:r>
            <a:r>
              <a:rPr lang="it-IT" sz="1400" b="1" dirty="0"/>
              <a:t/>
            </a:r>
            <a:br>
              <a:rPr lang="it-IT" sz="1400" b="1" dirty="0"/>
            </a:br>
            <a:endParaRPr lang="en-US" sz="14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07369" y="1767079"/>
            <a:ext cx="6840760" cy="1650681"/>
          </a:xfrm>
        </p:spPr>
        <p:txBody>
          <a:bodyPr>
            <a:normAutofit fontScale="92500" lnSpcReduction="10000"/>
          </a:bodyPr>
          <a:lstStyle/>
          <a:p>
            <a:pPr fontAlgn="t">
              <a:lnSpc>
                <a:spcPct val="100000"/>
              </a:lnSpc>
            </a:pPr>
            <a:endParaRPr lang="it-IT" sz="2800" b="1" dirty="0"/>
          </a:p>
          <a:p>
            <a:pPr fontAlgn="t">
              <a:lnSpc>
                <a:spcPct val="100000"/>
              </a:lnSpc>
            </a:pPr>
            <a:r>
              <a:rPr lang="it-IT" sz="2800" b="1" dirty="0"/>
              <a:t>La soluzione della crisi ambientale consiste nell’abbandono di quella devozione del sé che ne è la causa. 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5" y="218996"/>
            <a:ext cx="5302325" cy="3209827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041" y="3742452"/>
            <a:ext cx="5904656" cy="288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4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p0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576485" y="836613"/>
            <a:ext cx="4889500" cy="5472112"/>
          </a:xfrm>
          <a:noFill/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239184" y="404814"/>
            <a:ext cx="6144683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3200" b="1" dirty="0" smtClean="0">
              <a:solidFill>
                <a:srgbClr val="FFFF00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 smtClean="0">
                <a:solidFill>
                  <a:srgbClr val="FFFF00"/>
                </a:solidFill>
                <a:latin typeface="+mn-lt"/>
                <a:cs typeface="+mn-cs"/>
              </a:rPr>
              <a:t>La </a:t>
            </a:r>
            <a:r>
              <a:rPr lang="it-IT" sz="3200" b="1" dirty="0" err="1">
                <a:solidFill>
                  <a:srgbClr val="FFFF00"/>
                </a:solidFill>
                <a:latin typeface="+mn-lt"/>
                <a:cs typeface="+mn-cs"/>
              </a:rPr>
              <a:t>poverta’</a:t>
            </a:r>
            <a:r>
              <a:rPr lang="it-IT" sz="3200" b="1" dirty="0">
                <a:solidFill>
                  <a:srgbClr val="FFFF00"/>
                </a:solidFill>
                <a:latin typeface="+mn-lt"/>
                <a:cs typeface="+mn-cs"/>
              </a:rPr>
              <a:t> domina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solidFill>
                  <a:srgbClr val="FFFF00"/>
                </a:solidFill>
                <a:latin typeface="+mn-lt"/>
                <a:cs typeface="+mn-cs"/>
              </a:rPr>
              <a:t>il mondo e le famiglie</a:t>
            </a:r>
            <a:r>
              <a:rPr lang="it-IT" sz="3200" b="1" dirty="0" smtClean="0">
                <a:solidFill>
                  <a:srgbClr val="FFFF00"/>
                </a:solidFill>
                <a:latin typeface="+mn-lt"/>
                <a:cs typeface="+mn-cs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3200" b="1" dirty="0">
              <a:solidFill>
                <a:srgbClr val="FFFF00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solidFill>
                  <a:srgbClr val="800000"/>
                </a:solidFill>
                <a:latin typeface="+mn-lt"/>
                <a:cs typeface="+mn-cs"/>
              </a:rPr>
              <a:t>Il benessere e’ di pochi come anche la </a:t>
            </a:r>
            <a:r>
              <a:rPr lang="it-IT" sz="3200" b="1" dirty="0" err="1">
                <a:solidFill>
                  <a:srgbClr val="800000"/>
                </a:solidFill>
                <a:latin typeface="+mn-lt"/>
                <a:cs typeface="+mn-cs"/>
              </a:rPr>
              <a:t>possibilita’</a:t>
            </a:r>
            <a:r>
              <a:rPr lang="it-IT" sz="3200" b="1" dirty="0">
                <a:solidFill>
                  <a:srgbClr val="800000"/>
                </a:solidFill>
                <a:latin typeface="+mn-lt"/>
                <a:cs typeface="+mn-cs"/>
              </a:rPr>
              <a:t> di sviluppare promozione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solidFill>
                  <a:srgbClr val="800000"/>
                </a:solidFill>
                <a:latin typeface="+mn-lt"/>
                <a:cs typeface="+mn-cs"/>
              </a:rPr>
              <a:t>della salute.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3200" b="1" dirty="0">
              <a:solidFill>
                <a:srgbClr val="800000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Noi siamo tra i pochi fortunati che possono farlo </a:t>
            </a:r>
            <a:r>
              <a:rPr 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!</a:t>
            </a:r>
            <a:endParaRPr lang="en-GB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5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4"/>
          <p:cNvSpPr txBox="1">
            <a:spLocks noChangeArrowheads="1"/>
          </p:cNvSpPr>
          <p:nvPr/>
        </p:nvSpPr>
        <p:spPr bwMode="auto">
          <a:xfrm>
            <a:off x="235132" y="1114780"/>
            <a:ext cx="6566263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Dalle nostre scelte,                             dai nostri comportamenti,                   dai nostri stili di vita,                        dipende non solo</a:t>
            </a:r>
            <a:r>
              <a:rPr lang="it-IT" altLang="it-IT" sz="3600" b="1" dirty="0">
                <a:latin typeface="Calibri" panose="020F0502020204030204" pitchFamily="34" charset="0"/>
              </a:rPr>
              <a:t> la nostra</a:t>
            </a:r>
            <a:r>
              <a:rPr lang="it-IT" altLang="it-IT" sz="36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36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salute</a:t>
            </a:r>
            <a:r>
              <a:rPr lang="it-IT" altLang="it-IT" sz="3600" b="1" i="1" dirty="0" smtClean="0">
                <a:latin typeface="Calibri" panose="020F0502020204030204" pitchFamily="34" charset="0"/>
              </a:rPr>
              <a:t>,</a:t>
            </a:r>
            <a:r>
              <a:rPr lang="it-IT" altLang="it-IT" sz="3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ma </a:t>
            </a:r>
            <a:r>
              <a:rPr lang="it-IT" altLang="it-IT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anche</a:t>
            </a:r>
            <a:r>
              <a:rPr lang="it-IT" altLang="it-IT" sz="3600" b="1" dirty="0">
                <a:latin typeface="Calibri" panose="020F0502020204030204" pitchFamily="34" charset="0"/>
              </a:rPr>
              <a:t> la qualità delle </a:t>
            </a:r>
            <a:r>
              <a:rPr lang="it-IT" altLang="it-IT" sz="3600" b="1" i="1" dirty="0">
                <a:solidFill>
                  <a:srgbClr val="FF0000"/>
                </a:solidFill>
                <a:latin typeface="Calibri" panose="020F0502020204030204" pitchFamily="34" charset="0"/>
              </a:rPr>
              <a:t>relazioni sociali</a:t>
            </a:r>
            <a:r>
              <a:rPr lang="it-IT" altLang="it-IT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3600" b="1" dirty="0" smtClean="0">
                <a:latin typeface="Calibri" panose="020F0502020204030204" pitchFamily="34" charset="0"/>
              </a:rPr>
              <a:t>e </a:t>
            </a:r>
            <a:r>
              <a:rPr lang="it-IT" altLang="it-IT" sz="3600" b="1" dirty="0">
                <a:latin typeface="Calibri" panose="020F0502020204030204" pitchFamily="34" charset="0"/>
              </a:rPr>
              <a:t>la </a:t>
            </a:r>
            <a:r>
              <a:rPr lang="it-IT" altLang="it-IT" sz="3600" b="1" i="1" dirty="0">
                <a:solidFill>
                  <a:srgbClr val="FF0000"/>
                </a:solidFill>
                <a:latin typeface="Calibri" panose="020F0502020204030204" pitchFamily="34" charset="0"/>
              </a:rPr>
              <a:t>sostenibilità</a:t>
            </a:r>
            <a:r>
              <a:rPr lang="it-IT" altLang="it-IT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                                    </a:t>
            </a:r>
            <a:r>
              <a:rPr lang="it-IT" altLang="it-IT" sz="3600" b="1" dirty="0">
                <a:latin typeface="Calibri" panose="020F0502020204030204" pitchFamily="34" charset="0"/>
              </a:rPr>
              <a:t>della vita sul pianeta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90" y="830153"/>
            <a:ext cx="4734375" cy="425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8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81833" y="921025"/>
            <a:ext cx="7766936" cy="978793"/>
          </a:xfrm>
        </p:spPr>
        <p:txBody>
          <a:bodyPr/>
          <a:lstStyle/>
          <a:p>
            <a:pPr algn="l"/>
            <a:r>
              <a:rPr lang="it-IT" sz="3200" b="1" dirty="0" smtClean="0">
                <a:solidFill>
                  <a:srgbClr val="FFFF00"/>
                </a:solidFill>
              </a:rPr>
              <a:t>SOSTENIBILITÀ</a:t>
            </a:r>
            <a:endParaRPr lang="it-IT" sz="3200" b="1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081833" y="2132987"/>
            <a:ext cx="7766936" cy="3902298"/>
          </a:xfrm>
        </p:spPr>
        <p:txBody>
          <a:bodyPr>
            <a:noAutofit/>
          </a:bodyPr>
          <a:lstStyle/>
          <a:p>
            <a:pPr algn="l"/>
            <a:r>
              <a:rPr lang="it-IT" sz="3600" b="1" dirty="0" smtClean="0">
                <a:solidFill>
                  <a:srgbClr val="FF0000"/>
                </a:solidFill>
              </a:rPr>
              <a:t>Che cos’è?</a:t>
            </a:r>
          </a:p>
          <a:p>
            <a:pPr algn="ctr"/>
            <a:r>
              <a:rPr lang="it-IT" sz="2800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it-IT" sz="2800" b="1" dirty="0" smtClean="0">
                <a:solidFill>
                  <a:schemeClr val="tx1"/>
                </a:solidFill>
              </a:rPr>
              <a:t>Uno sviluppo che risponde alle esigenze del presente senza compromettere la capacità delle generazioni future di soddisfare le proprie.</a:t>
            </a:r>
            <a:endParaRPr lang="it-IT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3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7172" name="Object 4"/>
          <p:cNvGraphicFramePr>
            <a:graphicFrameLocks noChangeAspect="1"/>
          </p:cNvGraphicFramePr>
          <p:nvPr/>
        </p:nvGraphicFramePr>
        <p:xfrm>
          <a:off x="508000" y="71438"/>
          <a:ext cx="11176000" cy="678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r:id="rId3" imgW="4570330" imgH="3427618" progId="PowerPoint.Template.12">
                  <p:embed/>
                </p:oleObj>
              </mc:Choice>
              <mc:Fallback>
                <p:oleObj r:id="rId3" imgW="4570330" imgH="3427618" progId="PowerPoint.Template.12">
                  <p:embed/>
                  <p:pic>
                    <p:nvPicPr>
                      <p:cNvPr id="717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71438"/>
                        <a:ext cx="11176000" cy="6786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652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3" name="Object 3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21433646"/>
              </p:ext>
            </p:extLst>
          </p:nvPr>
        </p:nvGraphicFramePr>
        <p:xfrm>
          <a:off x="2899569" y="1638300"/>
          <a:ext cx="6548438" cy="437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Grafico" r:id="rId4" imgW="7619823" imgH="5083803" progId="MSGraph.Chart.8">
                  <p:embed followColorScheme="full"/>
                </p:oleObj>
              </mc:Choice>
              <mc:Fallback>
                <p:oleObj name="Grafico" r:id="rId4" imgW="7619823" imgH="5083803" progId="MSGraph.Chart.8">
                  <p:embed followColorScheme="full"/>
                  <p:pic>
                    <p:nvPicPr>
                      <p:cNvPr id="1536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9569" y="1638300"/>
                        <a:ext cx="6548438" cy="437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2070100" y="66675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12700" dir="162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5 </a:t>
            </a:r>
            <a:r>
              <a:rPr kumimoji="0" lang="en-GB" altLang="it-IT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principali</a:t>
            </a:r>
            <a:r>
              <a:rPr kumimoji="0" lang="en-GB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GB" altLang="it-IT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fattori</a:t>
            </a:r>
            <a:r>
              <a:rPr kumimoji="0" lang="en-GB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</a:t>
            </a:r>
            <a:r>
              <a:rPr kumimoji="0" lang="en-GB" altLang="it-IT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rischio</a:t>
            </a:r>
            <a:r>
              <a:rPr kumimoji="0" lang="en-GB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</a:t>
            </a:r>
            <a:r>
              <a:rPr kumimoji="0" lang="en-GB" altLang="it-IT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malattia</a:t>
            </a:r>
            <a:r>
              <a:rPr kumimoji="0" lang="en-GB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 </a:t>
            </a:r>
            <a:r>
              <a:rPr kumimoji="0" lang="en-GB" altLang="it-IT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morte</a:t>
            </a:r>
            <a:r>
              <a:rPr kumimoji="0" lang="en-GB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GB" altLang="it-IT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prematura</a:t>
            </a:r>
            <a:r>
              <a:rPr kumimoji="0" lang="en-GB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in Europa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n-GB" altLang="it-IT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espressi</a:t>
            </a:r>
            <a:r>
              <a:rPr kumimoji="0" lang="en-GB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in </a:t>
            </a:r>
            <a:r>
              <a:rPr kumimoji="0" lang="en-GB" altLang="it-IT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migliaia</a:t>
            </a:r>
            <a:r>
              <a:rPr kumimoji="0" lang="en-GB" alt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DALY’s*)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905001" y="6400801"/>
            <a:ext cx="85375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Fonte: </a:t>
            </a:r>
            <a:r>
              <a:rPr kumimoji="0" lang="es-ES_tradnl" alt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World Health Organization (2002) The World Health Report 2002. </a:t>
            </a:r>
            <a:r>
              <a:rPr kumimoji="0" lang="es-ES_tradnl" altLang="it-IT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Reducing risks, promoting healthy life</a:t>
            </a:r>
            <a:r>
              <a:rPr kumimoji="0" lang="es-ES_tradnl" alt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Geneva; World Health Organization.</a:t>
            </a:r>
          </a:p>
        </p:txBody>
      </p:sp>
      <p:pic>
        <p:nvPicPr>
          <p:cNvPr id="15366" name="Picture 6" descr="logo i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711200" cy="800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whobl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762000"/>
            <a:ext cx="70008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255044" y="5062538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12700" dir="162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sz="1600" dirty="0" smtClean="0">
                <a:latin typeface="+mj-lt"/>
              </a:rPr>
              <a:t>DALY </a:t>
            </a:r>
            <a:r>
              <a:rPr lang="it-IT" sz="1600" dirty="0">
                <a:latin typeface="+mj-lt"/>
              </a:rPr>
              <a:t>sta per </a:t>
            </a:r>
            <a:r>
              <a:rPr lang="it-IT" sz="1600" dirty="0" err="1">
                <a:latin typeface="+mj-lt"/>
              </a:rPr>
              <a:t>Disability-Adjusted</a:t>
            </a:r>
            <a:r>
              <a:rPr lang="it-IT" sz="1600" dirty="0">
                <a:latin typeface="+mj-lt"/>
              </a:rPr>
              <a:t> Life </a:t>
            </a:r>
            <a:r>
              <a:rPr lang="it-IT" sz="1600" dirty="0" err="1">
                <a:latin typeface="+mj-lt"/>
              </a:rPr>
              <a:t>Year</a:t>
            </a:r>
            <a:r>
              <a:rPr lang="it-IT" sz="1600" dirty="0">
                <a:latin typeface="+mj-lt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sz="1600" dirty="0" smtClean="0">
                <a:latin typeface="+mj-lt"/>
              </a:rPr>
              <a:t>I </a:t>
            </a:r>
            <a:r>
              <a:rPr lang="it-IT" sz="1600" dirty="0">
                <a:latin typeface="+mj-lt"/>
              </a:rPr>
              <a:t>ricercatori hanno sviluppato una misura (</a:t>
            </a:r>
            <a:r>
              <a:rPr lang="it-IT" sz="1600" dirty="0" err="1">
                <a:latin typeface="+mj-lt"/>
              </a:rPr>
              <a:t>DALYs</a:t>
            </a:r>
            <a:r>
              <a:rPr lang="it-IT" sz="1600" dirty="0">
                <a:latin typeface="+mj-lt"/>
              </a:rPr>
              <a:t>) per quantificare il numero di anni di vita persi per morte prematura o disabilità </a:t>
            </a:r>
            <a:r>
              <a:rPr lang="it-IT" sz="1600" dirty="0" smtClean="0">
                <a:latin typeface="+mj-lt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sz="1600" dirty="0" smtClean="0">
                <a:latin typeface="+mj-lt"/>
              </a:rPr>
              <a:t>Un </a:t>
            </a:r>
            <a:r>
              <a:rPr lang="it-IT" sz="1600" dirty="0">
                <a:latin typeface="+mj-lt"/>
              </a:rPr>
              <a:t>DALY equivale ad un anno di vita in buona salute perso</a:t>
            </a:r>
            <a:endParaRPr kumimoji="0" lang="en-GB" altLang="it-IT" sz="1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7347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it-IT"/>
          </a:p>
        </p:txBody>
      </p:sp>
      <p:graphicFrame>
        <p:nvGraphicFramePr>
          <p:cNvPr id="92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26776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Diapositiva" r:id="rId3" imgW="4570330" imgH="3427618" progId="PowerPoint.Slide.12">
                  <p:embed/>
                </p:oleObj>
              </mc:Choice>
              <mc:Fallback>
                <p:oleObj name="Diapositiva" r:id="rId3" imgW="4570330" imgH="3427618" progId="PowerPoint.Slide.12">
                  <p:embed/>
                  <p:pic>
                    <p:nvPicPr>
                      <p:cNvPr id="92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522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1723" y="474935"/>
            <a:ext cx="4032448" cy="1231945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VERSO</a:t>
            </a:r>
            <a:b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IL FUTURO</a:t>
            </a:r>
            <a:endParaRPr lang="en-US" sz="36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Vertical Text Placeholder 3"/>
          <p:cNvSpPr>
            <a:spLocks noGrp="1"/>
          </p:cNvSpPr>
          <p:nvPr>
            <p:ph type="body" orient="vert" idx="1"/>
          </p:nvPr>
        </p:nvSpPr>
        <p:spPr>
          <a:xfrm>
            <a:off x="4943872" y="332656"/>
            <a:ext cx="6821408" cy="6294567"/>
          </a:xfrm>
        </p:spPr>
        <p:txBody>
          <a:bodyPr vert="horz">
            <a:normAutofit fontScale="92500" lnSpcReduction="10000"/>
          </a:bodyPr>
          <a:lstStyle/>
          <a:p>
            <a:pPr marL="0" indent="0">
              <a:buNone/>
            </a:pPr>
            <a:r>
              <a:rPr lang="it-IT" b="1" dirty="0"/>
              <a:t>La salute viene creata e vissuta da </a:t>
            </a:r>
            <a:endParaRPr lang="it-IT" b="1" dirty="0" smtClean="0"/>
          </a:p>
          <a:p>
            <a:pPr marL="0" indent="0">
              <a:buNone/>
            </a:pPr>
            <a:r>
              <a:rPr lang="it-IT" b="1" dirty="0" smtClean="0"/>
              <a:t>tutti </a:t>
            </a:r>
            <a:r>
              <a:rPr lang="it-IT" b="1" dirty="0"/>
              <a:t>nella sfera della quotidianità: </a:t>
            </a:r>
            <a:endParaRPr lang="it-IT" b="1" dirty="0" smtClean="0"/>
          </a:p>
          <a:p>
            <a:pPr marL="0" indent="0">
              <a:buNone/>
            </a:pPr>
            <a:r>
              <a:rPr lang="it-IT" b="1" dirty="0" smtClean="0"/>
              <a:t>l'apprendimento</a:t>
            </a:r>
            <a:r>
              <a:rPr lang="it-IT" b="1" dirty="0"/>
              <a:t>, il lavoro, </a:t>
            </a:r>
            <a:endParaRPr lang="it-IT" b="1" dirty="0" smtClean="0"/>
          </a:p>
          <a:p>
            <a:pPr marL="0" indent="0">
              <a:buNone/>
            </a:pPr>
            <a:r>
              <a:rPr lang="it-IT" b="1" dirty="0" smtClean="0"/>
              <a:t>il gioco</a:t>
            </a:r>
            <a:r>
              <a:rPr lang="it-IT" b="1" dirty="0"/>
              <a:t>, l'amore. </a:t>
            </a:r>
            <a:endParaRPr lang="it-IT" b="1" dirty="0" smtClean="0"/>
          </a:p>
          <a:p>
            <a:pPr marL="0" indent="0">
              <a:buNone/>
            </a:pPr>
            <a:r>
              <a:rPr lang="it-IT" b="1" dirty="0" smtClean="0"/>
              <a:t>La </a:t>
            </a:r>
            <a:r>
              <a:rPr lang="it-IT" b="1" dirty="0"/>
              <a:t>salute si crea avendo cura di se stessi e degli altri, acquisendo la </a:t>
            </a:r>
            <a:r>
              <a:rPr lang="it-IT" b="1" dirty="0" smtClean="0"/>
              <a:t>prendere </a:t>
            </a:r>
            <a:r>
              <a:rPr lang="it-IT" b="1" dirty="0"/>
              <a:t>decisioni e di assumere il controllo delle circostanze della vita, e facendo in modo che la </a:t>
            </a:r>
          </a:p>
          <a:p>
            <a:pPr marL="0" indent="0">
              <a:buNone/>
            </a:pPr>
            <a:r>
              <a:rPr lang="it-IT" b="1" dirty="0"/>
              <a:t>società in cui si vive consenta la conquista della salute per tutti i suoi membri. </a:t>
            </a:r>
            <a:endParaRPr lang="it-IT" b="1" dirty="0" smtClean="0"/>
          </a:p>
          <a:p>
            <a:pPr marL="0" indent="0" algn="ctr">
              <a:buNone/>
            </a:pPr>
            <a:endParaRPr lang="it-IT" sz="1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buNone/>
            </a:pPr>
            <a:r>
              <a:rPr lang="it-IT" sz="19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</a:t>
            </a:r>
            <a:r>
              <a:rPr lang="it-IT" sz="19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	Carta </a:t>
            </a:r>
            <a:r>
              <a:rPr lang="it-IT" sz="19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 Ottawa Novembre 1986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62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4193" y="201369"/>
            <a:ext cx="3773863" cy="4642450"/>
          </a:xfrm>
        </p:spPr>
        <p:txBody>
          <a:bodyPr/>
          <a:lstStyle/>
          <a:p>
            <a:r>
              <a:rPr lang="en-US" dirty="0" smtClean="0"/>
              <a:t>Grazie! </a:t>
            </a:r>
            <a:endParaRPr lang="en-US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124744"/>
            <a:ext cx="6000750" cy="401955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9987" y="2089740"/>
            <a:ext cx="2511770" cy="432854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358592"/>
              </p:ext>
            </p:extLst>
          </p:nvPr>
        </p:nvGraphicFramePr>
        <p:xfrm>
          <a:off x="7824193" y="2686483"/>
          <a:ext cx="2968625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Oggetto shell Packager" showAsIcon="1" r:id="rId5" imgW="0" imgH="0" progId="Package">
                  <p:embed/>
                </p:oleObj>
              </mc:Choice>
              <mc:Fallback>
                <p:oleObj name="Oggetto shell Packager" showAsIcon="1" r:id="rId5" imgW="0" imgH="0" progId="Package">
                  <p:embed/>
                  <p:pic>
                    <p:nvPicPr>
                      <p:cNvPr id="7168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4193" y="2686483"/>
                        <a:ext cx="2968625" cy="51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444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2313" y="333375"/>
            <a:ext cx="8229600" cy="514350"/>
          </a:xfrm>
        </p:spPr>
        <p:txBody>
          <a:bodyPr/>
          <a:lstStyle/>
          <a:p>
            <a:pPr eaLnBrk="1" hangingPunct="1">
              <a:defRPr/>
            </a:pPr>
            <a:r>
              <a:rPr lang="it-IT" sz="3200" b="1" dirty="0">
                <a:solidFill>
                  <a:srgbClr val="FFFF00"/>
                </a:solidFill>
                <a:ea typeface="+mn-ea"/>
                <a:cs typeface="Arial" charset="0"/>
              </a:rPr>
              <a:t>STILI DI VITA</a:t>
            </a:r>
          </a:p>
        </p:txBody>
      </p:sp>
      <p:sp>
        <p:nvSpPr>
          <p:cNvPr id="26627" name="Segnaposto contenuto 2"/>
          <p:cNvSpPr>
            <a:spLocks noGrp="1"/>
          </p:cNvSpPr>
          <p:nvPr>
            <p:ph idx="1"/>
          </p:nvPr>
        </p:nvSpPr>
        <p:spPr>
          <a:xfrm>
            <a:off x="1193074" y="1317353"/>
            <a:ext cx="10049692" cy="5214076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lang="it-IT" dirty="0" smtClean="0">
                <a:solidFill>
                  <a:schemeClr val="accent2">
                    <a:lumMod val="50000"/>
                  </a:schemeClr>
                </a:solidFill>
              </a:rPr>
              <a:t>“</a:t>
            </a:r>
            <a:r>
              <a:rPr lang="it-IT" i="1" dirty="0" smtClean="0">
                <a:solidFill>
                  <a:schemeClr val="accent2">
                    <a:lumMod val="50000"/>
                  </a:schemeClr>
                </a:solidFill>
              </a:rPr>
              <a:t>Il modo di interpretare se stessi nella realtà della vita</a:t>
            </a:r>
            <a:r>
              <a:rPr lang="it-IT" dirty="0" smtClean="0">
                <a:solidFill>
                  <a:schemeClr val="accent2">
                    <a:lumMod val="50000"/>
                  </a:schemeClr>
                </a:solidFill>
              </a:rPr>
              <a:t>" 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it-IT" sz="2000" dirty="0" smtClean="0"/>
          </a:p>
          <a:p>
            <a:pPr marL="0" indent="0" algn="just" eaLnBrk="1" hangingPunct="1">
              <a:buNone/>
              <a:defRPr/>
            </a:pPr>
            <a:r>
              <a:rPr lang="it-IT" sz="2400" dirty="0"/>
              <a:t>Gli stili di vita che hanno maggior impatto sulle malattie cronico degenerative che sono responsabili delle maggiori cause di malattia e morte sono:</a:t>
            </a:r>
          </a:p>
          <a:p>
            <a:pPr marL="0" indent="0" algn="just" eaLnBrk="1" hangingPunct="1">
              <a:buNone/>
              <a:defRPr/>
            </a:pPr>
            <a:r>
              <a:rPr lang="it-IT" sz="2400" dirty="0"/>
              <a:t>FUMO </a:t>
            </a:r>
          </a:p>
          <a:p>
            <a:pPr marL="0" indent="0" algn="just" eaLnBrk="1" hangingPunct="1">
              <a:buNone/>
              <a:defRPr/>
            </a:pPr>
            <a:r>
              <a:rPr lang="it-IT" sz="2400" dirty="0"/>
              <a:t>ALCOL</a:t>
            </a:r>
          </a:p>
          <a:p>
            <a:pPr marL="0" indent="0" algn="just" eaLnBrk="1" hangingPunct="1">
              <a:buNone/>
              <a:defRPr/>
            </a:pPr>
            <a:r>
              <a:rPr lang="it-IT" sz="2400" dirty="0"/>
              <a:t>SANA ALIMENTAZIONE </a:t>
            </a:r>
          </a:p>
          <a:p>
            <a:pPr marL="0" indent="0" algn="just" eaLnBrk="1" hangingPunct="1">
              <a:buNone/>
              <a:defRPr/>
            </a:pPr>
            <a:r>
              <a:rPr lang="it-IT" sz="2400" dirty="0"/>
              <a:t>MOVIMENTO FISICO</a:t>
            </a:r>
          </a:p>
          <a:p>
            <a:pPr marL="0" indent="0" algn="just" eaLnBrk="1" hangingPunct="1">
              <a:buNone/>
              <a:defRPr/>
            </a:pPr>
            <a:r>
              <a:rPr lang="it-IT" sz="2400" dirty="0"/>
              <a:t>Ma …</a:t>
            </a:r>
            <a:endParaRPr lang="it-IT" dirty="0" smtClean="0"/>
          </a:p>
        </p:txBody>
      </p:sp>
      <p:pic>
        <p:nvPicPr>
          <p:cNvPr id="11268" name="Picture 4" descr="C:\Users\Tiziana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4724400"/>
            <a:ext cx="2347912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55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ChangeArrowheads="1"/>
          </p:cNvSpPr>
          <p:nvPr/>
        </p:nvSpPr>
        <p:spPr bwMode="auto">
          <a:xfrm>
            <a:off x="1524001" y="32443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411" name="Rectangle 8"/>
          <p:cNvSpPr>
            <a:spLocks noChangeArrowheads="1"/>
          </p:cNvSpPr>
          <p:nvPr/>
        </p:nvSpPr>
        <p:spPr bwMode="auto">
          <a:xfrm>
            <a:off x="1524001" y="32443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412" name="Cloud"/>
          <p:cNvSpPr>
            <a:spLocks noChangeAspect="1" noEditPoints="1" noChangeArrowheads="1"/>
          </p:cNvSpPr>
          <p:nvPr/>
        </p:nvSpPr>
        <p:spPr bwMode="auto">
          <a:xfrm>
            <a:off x="3635066" y="3429000"/>
            <a:ext cx="3771900" cy="16002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DROGHE ILLEGALI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400 morti</a:t>
            </a:r>
          </a:p>
        </p:txBody>
      </p:sp>
      <p:sp>
        <p:nvSpPr>
          <p:cNvPr id="17413" name="Cloud"/>
          <p:cNvSpPr>
            <a:spLocks noChangeAspect="1" noEditPoints="1" noChangeArrowheads="1"/>
          </p:cNvSpPr>
          <p:nvPr/>
        </p:nvSpPr>
        <p:spPr bwMode="auto">
          <a:xfrm>
            <a:off x="7064066" y="1943100"/>
            <a:ext cx="3429000" cy="22860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</a:t>
            </a:r>
            <a:r>
              <a:rPr kumimoji="0" lang="it-IT" altLang="it-IT" sz="26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ALCOL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25.000 morti</a:t>
            </a:r>
            <a:endParaRPr kumimoji="0" lang="it-IT" altLang="it-IT" sz="18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414" name="Cloud"/>
          <p:cNvSpPr>
            <a:spLocks noChangeAspect="1" noEditPoints="1" noChangeArrowheads="1"/>
          </p:cNvSpPr>
          <p:nvPr/>
        </p:nvSpPr>
        <p:spPr bwMode="auto">
          <a:xfrm>
            <a:off x="2843349" y="1529208"/>
            <a:ext cx="3429000" cy="22860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</a:t>
            </a:r>
            <a:r>
              <a:rPr kumimoji="0" lang="it-IT" altLang="it-IT" sz="2600" b="0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FUMO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600" b="0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80.000 morti</a:t>
            </a:r>
            <a:endParaRPr kumimoji="0" lang="it-IT" altLang="it-IT" sz="1800" b="0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415" name="CasellaDiTesto 8"/>
          <p:cNvSpPr txBox="1">
            <a:spLocks noChangeArrowheads="1"/>
          </p:cNvSpPr>
          <p:nvPr/>
        </p:nvSpPr>
        <p:spPr bwMode="auto">
          <a:xfrm>
            <a:off x="3314700" y="223390"/>
            <a:ext cx="5638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 Italia</a:t>
            </a:r>
          </a:p>
        </p:txBody>
      </p:sp>
      <p:sp>
        <p:nvSpPr>
          <p:cNvPr id="17416" name="CasellaDiTesto 7"/>
          <p:cNvSpPr txBox="1">
            <a:spLocks noChangeArrowheads="1"/>
          </p:cNvSpPr>
          <p:nvPr/>
        </p:nvSpPr>
        <p:spPr bwMode="auto">
          <a:xfrm>
            <a:off x="2712721" y="5298629"/>
            <a:ext cx="7467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 l’alcol causa il maggior numero di anni di vita persi.</a:t>
            </a:r>
          </a:p>
        </p:txBody>
      </p:sp>
    </p:spTree>
    <p:extLst>
      <p:ext uri="{BB962C8B-B14F-4D97-AF65-F5344CB8AC3E}">
        <p14:creationId xmlns:p14="http://schemas.microsoft.com/office/powerpoint/2010/main" val="427286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Segnaposto contenuto 2"/>
          <p:cNvSpPr>
            <a:spLocks noGrp="1"/>
          </p:cNvSpPr>
          <p:nvPr>
            <p:ph sz="half" idx="1"/>
          </p:nvPr>
        </p:nvSpPr>
        <p:spPr>
          <a:xfrm>
            <a:off x="1981200" y="1600201"/>
            <a:ext cx="81534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it-IT" altLang="it-IT" b="1" dirty="0" smtClean="0"/>
              <a:t>Nel sentire comune da tutti è accettato che </a:t>
            </a:r>
            <a:r>
              <a:rPr lang="it-IT" altLang="it-IT" b="1" dirty="0" smtClean="0">
                <a:solidFill>
                  <a:srgbClr val="FFFF00"/>
                </a:solidFill>
              </a:rPr>
              <a:t>fumo, droghe, vita sedentaria, alimentazione scorretta </a:t>
            </a:r>
            <a:r>
              <a:rPr lang="it-IT" altLang="it-IT" b="1" dirty="0" smtClean="0"/>
              <a:t>siano dannosi per la salute, per quanto riguarda l’</a:t>
            </a:r>
            <a:r>
              <a:rPr lang="it-IT" altLang="it-IT" b="1" dirty="0" smtClean="0">
                <a:solidFill>
                  <a:srgbClr val="FFFF00"/>
                </a:solidFill>
              </a:rPr>
              <a:t>alcol</a:t>
            </a:r>
            <a:r>
              <a:rPr lang="it-IT" altLang="it-IT" b="1" dirty="0" smtClean="0"/>
              <a:t> questa convinzione non è altrettanto condivisa.</a:t>
            </a:r>
          </a:p>
          <a:p>
            <a:pPr marL="0" indent="0" algn="just">
              <a:buNone/>
            </a:pPr>
            <a:r>
              <a:rPr lang="it-IT" altLang="it-IT" b="1" dirty="0" smtClean="0"/>
              <a:t>Grazie anche alla pubblicità portata avanti dalle lobby dei produttori.</a:t>
            </a:r>
          </a:p>
        </p:txBody>
      </p:sp>
    </p:spTree>
    <p:extLst>
      <p:ext uri="{BB962C8B-B14F-4D97-AF65-F5344CB8AC3E}">
        <p14:creationId xmlns:p14="http://schemas.microsoft.com/office/powerpoint/2010/main" val="154394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Sori\Desktop\fumo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1943101"/>
            <a:ext cx="2192338" cy="1609725"/>
          </a:xfrm>
        </p:spPr>
      </p:pic>
      <p:pic>
        <p:nvPicPr>
          <p:cNvPr id="19459" name="Picture 3" descr="C:\Users\Sori\Desktop\imagesCA046FGD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878014"/>
            <a:ext cx="1981200" cy="1697037"/>
          </a:xfrm>
        </p:spPr>
      </p:pic>
      <p:pic>
        <p:nvPicPr>
          <p:cNvPr id="19460" name="Picture 4" descr="C:\Users\Sori\Desktop\imagesCAXU1RUR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00" y="4254500"/>
            <a:ext cx="2400300" cy="1847850"/>
          </a:xfrm>
        </p:spPr>
      </p:pic>
      <p:pic>
        <p:nvPicPr>
          <p:cNvPr id="19461" name="Picture 6" descr="C:\Users\Sori\Desktop\aflatoxin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40689" y="4281489"/>
            <a:ext cx="2389187" cy="1774825"/>
          </a:xfrm>
        </p:spPr>
      </p:pic>
      <p:pic>
        <p:nvPicPr>
          <p:cNvPr id="19462" name="Picture 7" descr="C:\Users\Sori\Desktop\atomic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75" y="1873251"/>
            <a:ext cx="2495550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" descr="bottigli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216400"/>
            <a:ext cx="23050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573088"/>
            <a:ext cx="95567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sellaDiTesto 17"/>
          <p:cNvSpPr txBox="1"/>
          <p:nvPr/>
        </p:nvSpPr>
        <p:spPr>
          <a:xfrm>
            <a:off x="1528763" y="955675"/>
            <a:ext cx="7231062" cy="952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Tabella 1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Sostanze cancerogene 100% per l’uomo</a:t>
            </a:r>
          </a:p>
        </p:txBody>
      </p:sp>
      <p:sp>
        <p:nvSpPr>
          <p:cNvPr id="53260" name="CasellaDiTesto 18"/>
          <p:cNvSpPr txBox="1">
            <a:spLocks noChangeArrowheads="1"/>
          </p:cNvSpPr>
          <p:nvPr/>
        </p:nvSpPr>
        <p:spPr bwMode="auto">
          <a:xfrm>
            <a:off x="2257426" y="3548064"/>
            <a:ext cx="1186543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20th Century Font" pitchFamily="2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20th Century Font" pitchFamily="2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20th Century Font" pitchFamily="2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20th Century Font" pitchFamily="2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20th Century Font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20th Century Font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20th Century Font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20th Century Font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20th Century Font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fumo</a:t>
            </a:r>
          </a:p>
        </p:txBody>
      </p:sp>
      <p:sp>
        <p:nvSpPr>
          <p:cNvPr id="53261" name="CasellaDiTesto 19"/>
          <p:cNvSpPr txBox="1">
            <a:spLocks noChangeArrowheads="1"/>
          </p:cNvSpPr>
          <p:nvPr/>
        </p:nvSpPr>
        <p:spPr bwMode="auto">
          <a:xfrm>
            <a:off x="2513013" y="6172200"/>
            <a:ext cx="1117600" cy="5857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20th Century Font" pitchFamily="2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20th Century Font" pitchFamily="2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20th Century Font" pitchFamily="2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20th Century Font" pitchFamily="2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20th Century Font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20th Century Font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20th Century Font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20th Century Font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20th Century Font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alcol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5159375" y="3586163"/>
            <a:ext cx="174783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amianto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8158163" y="3551238"/>
            <a:ext cx="212090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radiazioni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5184775" y="6165850"/>
            <a:ext cx="1822450" cy="5857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benzene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8040688" y="6153151"/>
            <a:ext cx="232307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aflatossine</a:t>
            </a:r>
          </a:p>
        </p:txBody>
      </p:sp>
      <p:sp>
        <p:nvSpPr>
          <p:cNvPr id="53266" name="CasellaDiTesto 24"/>
          <p:cNvSpPr txBox="1">
            <a:spLocks noChangeArrowheads="1"/>
          </p:cNvSpPr>
          <p:nvPr/>
        </p:nvSpPr>
        <p:spPr bwMode="auto">
          <a:xfrm>
            <a:off x="1524000" y="0"/>
            <a:ext cx="9144000" cy="9540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20th Century Font" pitchFamily="2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20th Century Font" pitchFamily="2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20th Century Font" pitchFamily="2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20th Century Font" pitchFamily="2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20th Century Font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20th Century Font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20th Century Font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20th Century Font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20th Century Font" pitchFamily="2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I.A.R.C. - AGENZIA INTERNAZIONALE PER LA RICERCA SUL CANCRO</a:t>
            </a:r>
          </a:p>
        </p:txBody>
      </p:sp>
    </p:spTree>
    <p:extLst>
      <p:ext uri="{BB962C8B-B14F-4D97-AF65-F5344CB8AC3E}">
        <p14:creationId xmlns:p14="http://schemas.microsoft.com/office/powerpoint/2010/main" val="336908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AutoShape 1"/>
          <p:cNvSpPr>
            <a:spLocks noChangeArrowheads="1"/>
          </p:cNvSpPr>
          <p:nvPr/>
        </p:nvSpPr>
        <p:spPr bwMode="auto">
          <a:xfrm>
            <a:off x="2136775" y="476250"/>
            <a:ext cx="7920038" cy="151288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560">
            <a:solidFill>
              <a:srgbClr val="A50021"/>
            </a:solidFill>
            <a:miter lim="800000"/>
            <a:headEnd/>
            <a:tailEnd/>
          </a:ln>
        </p:spPr>
        <p:txBody>
          <a:bodyPr lIns="81639" tIns="42452" rIns="81639" bIns="42452" anchor="ctr"/>
          <a:lstStyle>
            <a:lvl1pPr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Tutti gli stili di vita sono collegati alla salute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(alcol, fumo alimentazione, attività fisica, consumo di alcol e di tabacco e di sostanze illegali… ma anche il gioco e le scommesse e gli stili di relazione)</a:t>
            </a:r>
          </a:p>
        </p:txBody>
      </p:sp>
      <p:sp>
        <p:nvSpPr>
          <p:cNvPr id="76803" name="AutoShape 2"/>
          <p:cNvSpPr>
            <a:spLocks noChangeArrowheads="1"/>
          </p:cNvSpPr>
          <p:nvPr/>
        </p:nvSpPr>
        <p:spPr bwMode="auto">
          <a:xfrm>
            <a:off x="2208213" y="3789363"/>
            <a:ext cx="7847012" cy="12239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560">
            <a:solidFill>
              <a:srgbClr val="A50021"/>
            </a:solidFill>
            <a:miter lim="800000"/>
            <a:headEnd/>
            <a:tailEnd/>
          </a:ln>
        </p:spPr>
        <p:txBody>
          <a:bodyPr lIns="81639" tIns="42452" rIns="81639" bIns="42452" anchor="ctr"/>
          <a:lstStyle>
            <a:lvl1pPr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endParaRPr kumimoji="0" lang="it-IT" altLang="it-IT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Aumento dei costi socio sanitari diretti e indiretti con conseguenti problemi di autosufficienza del sistema sanitario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endParaRPr kumimoji="0" lang="it-IT" altLang="it-IT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6804" name="AutoShape 3"/>
          <p:cNvSpPr>
            <a:spLocks noChangeArrowheads="1"/>
          </p:cNvSpPr>
          <p:nvPr/>
        </p:nvSpPr>
        <p:spPr bwMode="auto">
          <a:xfrm>
            <a:off x="2208213" y="2205039"/>
            <a:ext cx="7847012" cy="13684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560">
            <a:solidFill>
              <a:srgbClr val="A50021"/>
            </a:solidFill>
            <a:miter lim="800000"/>
            <a:headEnd/>
            <a:tailEnd/>
          </a:ln>
        </p:spPr>
        <p:txBody>
          <a:bodyPr lIns="81639" tIns="42452" rIns="81639" bIns="42452" anchor="ctr"/>
          <a:lstStyle>
            <a:lvl1pPr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endParaRPr kumimoji="0" lang="it-IT" altLang="it-IT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Ricaduta sulla salute individuale e collettiva sulla qualità e sulla quantità di vita sana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endParaRPr kumimoji="0" lang="it-IT" altLang="it-IT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6805" name="AutoShape 4"/>
          <p:cNvSpPr>
            <a:spLocks noChangeArrowheads="1"/>
          </p:cNvSpPr>
          <p:nvPr/>
        </p:nvSpPr>
        <p:spPr bwMode="auto">
          <a:xfrm>
            <a:off x="2208213" y="5229226"/>
            <a:ext cx="7847012" cy="107791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560">
            <a:solidFill>
              <a:srgbClr val="A50021"/>
            </a:solidFill>
            <a:miter lim="800000"/>
            <a:headEnd/>
            <a:tailEnd/>
          </a:ln>
        </p:spPr>
        <p:txBody>
          <a:bodyPr lIns="81639" tIns="42452" rIns="81639" bIns="42452" anchor="ctr"/>
          <a:lstStyle>
            <a:lvl1pPr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endParaRPr kumimoji="0" lang="it-IT" altLang="it-IT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Aumento dell’impatto ambientale e sulle diseguaglianze del Pianeta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endParaRPr kumimoji="0" lang="it-IT" altLang="it-IT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6806" name="Rettangolo 1"/>
          <p:cNvSpPr>
            <a:spLocks noChangeArrowheads="1"/>
          </p:cNvSpPr>
          <p:nvPr/>
        </p:nvSpPr>
        <p:spPr bwMode="auto">
          <a:xfrm>
            <a:off x="1631951" y="6642100"/>
            <a:ext cx="13811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 L. Pellegrini modificato</a:t>
            </a:r>
          </a:p>
        </p:txBody>
      </p:sp>
    </p:spTree>
    <p:extLst>
      <p:ext uri="{BB962C8B-B14F-4D97-AF65-F5344CB8AC3E}">
        <p14:creationId xmlns:p14="http://schemas.microsoft.com/office/powerpoint/2010/main" val="58719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931" y="835859"/>
            <a:ext cx="10937966" cy="41767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 sz="2000" b="1" i="1" dirty="0" smtClean="0"/>
              <a:t>favoriscono</a:t>
            </a:r>
            <a:r>
              <a:rPr lang="it-IT" altLang="it-IT" sz="2000" b="1" i="1" dirty="0"/>
              <a:t>:</a:t>
            </a:r>
            <a:r>
              <a:rPr lang="it-IT" altLang="it-IT" sz="2400" b="1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000" b="1" dirty="0"/>
              <a:t>maggior benessere per tutti, una  migliore qualità della vita, una riduzione dell’incidenza di malattie, disagi e sofferenze nella comunità</a:t>
            </a:r>
          </a:p>
          <a:p>
            <a:pPr eaLnBrk="1" hangingPunct="1">
              <a:lnSpc>
                <a:spcPct val="80000"/>
              </a:lnSpc>
            </a:pPr>
            <a:endParaRPr lang="it-IT" altLang="it-IT" sz="2000" b="1" dirty="0"/>
          </a:p>
          <a:p>
            <a:pPr eaLnBrk="1" hangingPunct="1">
              <a:lnSpc>
                <a:spcPct val="80000"/>
              </a:lnSpc>
            </a:pPr>
            <a:r>
              <a:rPr lang="it-IT" altLang="it-IT" sz="2000" b="1" dirty="0"/>
              <a:t>una riduzione futura dei costi diretti e indiretti di tipo socio sanitario attribuibili alla non autosufficienza nella popolazione (sostenibilità del welfare per il futuro )</a:t>
            </a:r>
          </a:p>
          <a:p>
            <a:pPr eaLnBrk="1" hangingPunct="1">
              <a:lnSpc>
                <a:spcPct val="80000"/>
              </a:lnSpc>
            </a:pPr>
            <a:endParaRPr lang="it-IT" altLang="it-IT" sz="2000" b="1" dirty="0"/>
          </a:p>
          <a:p>
            <a:pPr eaLnBrk="1" hangingPunct="1">
              <a:lnSpc>
                <a:spcPct val="80000"/>
              </a:lnSpc>
            </a:pPr>
            <a:r>
              <a:rPr lang="it-IT" altLang="it-IT" sz="2000" b="1" dirty="0"/>
              <a:t>la salvaguardia del pianeta e della famiglia umana.</a:t>
            </a:r>
            <a:endParaRPr lang="it-IT" altLang="it-IT" sz="2000" b="1" i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1400" b="1" i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it-IT" altLang="it-IT" sz="1800" b="1" i="1" dirty="0">
                <a:solidFill>
                  <a:srgbClr val="800080"/>
                </a:solidFill>
              </a:rPr>
              <a:t>(Chi si occupa di salute/benessere non può non occuparsi di eco sostenibilità…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it-IT" altLang="it-IT" sz="1800" b="1" i="1" dirty="0">
                <a:solidFill>
                  <a:srgbClr val="800080"/>
                </a:solidFill>
              </a:rPr>
              <a:t>chi si occupa di </a:t>
            </a:r>
            <a:r>
              <a:rPr lang="it-IT" altLang="it-IT" sz="1800" b="1" i="1" dirty="0" err="1">
                <a:solidFill>
                  <a:srgbClr val="800080"/>
                </a:solidFill>
              </a:rPr>
              <a:t>ecosostenibilità</a:t>
            </a:r>
            <a:r>
              <a:rPr lang="it-IT" altLang="it-IT" sz="1800" b="1" i="1" dirty="0">
                <a:solidFill>
                  <a:srgbClr val="800080"/>
                </a:solidFill>
              </a:rPr>
              <a:t> non può non occuparsi di salute/benessere)</a:t>
            </a:r>
          </a:p>
        </p:txBody>
      </p:sp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1459478" y="158751"/>
            <a:ext cx="877007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NUOVI STILI DI VITA </a:t>
            </a:r>
            <a:r>
              <a:rPr kumimoji="0" lang="it-IT" alt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CHE STANNO ALLA BASE DI UN PERCORSO DI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ECO – EQUO - SOCIO SOSTENIBILITÀ  LOCALE E GLOBALE</a:t>
            </a:r>
          </a:p>
        </p:txBody>
      </p:sp>
      <p:pic>
        <p:nvPicPr>
          <p:cNvPr id="78852" name="Picture 9" descr="C:\Users\Roberto\Pictures\varie\Docenti senza frontiere\76552_411817188872154_1407847017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523" y="4139407"/>
            <a:ext cx="3455988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Rettangolo 4"/>
          <p:cNvSpPr>
            <a:spLocks noChangeArrowheads="1"/>
          </p:cNvSpPr>
          <p:nvPr/>
        </p:nvSpPr>
        <p:spPr bwMode="auto">
          <a:xfrm>
            <a:off x="1524001" y="6381751"/>
            <a:ext cx="138271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 L. Pellegrini modificato</a:t>
            </a:r>
          </a:p>
        </p:txBody>
      </p:sp>
    </p:spTree>
    <p:extLst>
      <p:ext uri="{BB962C8B-B14F-4D97-AF65-F5344CB8AC3E}">
        <p14:creationId xmlns:p14="http://schemas.microsoft.com/office/powerpoint/2010/main" val="214483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00594" y="848802"/>
            <a:ext cx="5761820" cy="504056"/>
          </a:xfrm>
        </p:spPr>
        <p:txBody>
          <a:bodyPr>
            <a:noAutofit/>
          </a:bodyPr>
          <a:lstStyle/>
          <a:p>
            <a:pPr algn="l"/>
            <a:r>
              <a:rPr lang="it-IT" sz="2800" b="1" dirty="0">
                <a:solidFill>
                  <a:srgbClr val="FFFF00"/>
                </a:solidFill>
                <a:latin typeface="+mn-lt"/>
              </a:rPr>
              <a:t>«Ecologia umana»</a:t>
            </a:r>
            <a:endParaRPr lang="en-US" sz="28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00594" y="1721606"/>
            <a:ext cx="6592389" cy="4464496"/>
          </a:xfrm>
        </p:spPr>
        <p:txBody>
          <a:bodyPr>
            <a:normAutofit/>
          </a:bodyPr>
          <a:lstStyle/>
          <a:p>
            <a:pPr algn="l">
              <a:lnSpc>
                <a:spcPct val="110000"/>
              </a:lnSpc>
            </a:pPr>
            <a:r>
              <a:rPr lang="it-IT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L’ecologia è sempre anche «ecologia umana», , nel mondo tutto è collegato, </a:t>
            </a:r>
          </a:p>
          <a:p>
            <a:pPr algn="l">
              <a:lnSpc>
                <a:spcPct val="110000"/>
              </a:lnSpc>
            </a:pPr>
            <a:r>
              <a:rPr lang="it-IT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fragilità della Terra e dei poveri, gli squilibri ambientali e sociali, la speculazione finanziaria,</a:t>
            </a:r>
          </a:p>
          <a:p>
            <a:pPr algn="l">
              <a:lnSpc>
                <a:spcPct val="110000"/>
              </a:lnSpc>
            </a:pPr>
            <a:r>
              <a:rPr lang="it-IT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 armi e le guerre. </a:t>
            </a:r>
          </a:p>
          <a:p>
            <a:pPr algn="l">
              <a:lnSpc>
                <a:spcPct val="110000"/>
              </a:lnSpc>
            </a:pPr>
            <a:endParaRPr lang="it-IT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10000"/>
              </a:lnSpc>
            </a:pPr>
            <a:endParaRPr lang="it-IT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462" y="1937630"/>
            <a:ext cx="4640511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6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940</Words>
  <Application>Microsoft Office PowerPoint</Application>
  <PresentationFormat>Widescreen</PresentationFormat>
  <Paragraphs>122</Paragraphs>
  <Slides>22</Slides>
  <Notes>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4</vt:i4>
      </vt:variant>
      <vt:variant>
        <vt:lpstr>Server OLE incorporati</vt:lpstr>
      </vt:variant>
      <vt:variant>
        <vt:i4>4</vt:i4>
      </vt:variant>
      <vt:variant>
        <vt:lpstr>Titoli diapositive</vt:lpstr>
      </vt:variant>
      <vt:variant>
        <vt:i4>22</vt:i4>
      </vt:variant>
    </vt:vector>
  </HeadingPairs>
  <TitlesOfParts>
    <vt:vector size="36" baseType="lpstr">
      <vt:lpstr>Arial</vt:lpstr>
      <vt:lpstr>Arial Unicode MS</vt:lpstr>
      <vt:lpstr>Calibri</vt:lpstr>
      <vt:lpstr>Cambria</vt:lpstr>
      <vt:lpstr>Comic Sans MS</vt:lpstr>
      <vt:lpstr>Wingdings 2</vt:lpstr>
      <vt:lpstr>Struttura predefinita</vt:lpstr>
      <vt:lpstr>1_Struttura predefinita</vt:lpstr>
      <vt:lpstr>2_Struttura predefinita</vt:lpstr>
      <vt:lpstr>3_Struttura predefinita</vt:lpstr>
      <vt:lpstr>Grafico</vt:lpstr>
      <vt:lpstr>Modello di Microsoft PowerPoint</vt:lpstr>
      <vt:lpstr>Diapositiva</vt:lpstr>
      <vt:lpstr>Oggetto shell Packager</vt:lpstr>
      <vt:lpstr>LABORATORIO DI SENSIBILIZZAZIONE  ALL’APPROCCIO ECOLOGICO-SOCIALE  ALLA PROMOZIONEDEL BENESSERE NELLA COMUNITA’   Grosseto, 3 febbraio – 8 febbraio 2020    Stefano Alberini</vt:lpstr>
      <vt:lpstr>Presentazione standard di PowerPoint</vt:lpstr>
      <vt:lpstr>STILI DI VITA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«Ecologia umana»</vt:lpstr>
      <vt:lpstr>Presentazione standard di PowerPoint</vt:lpstr>
      <vt:lpstr>Presentazione standard di PowerPoint</vt:lpstr>
      <vt:lpstr>«Cultura dello scarto» </vt:lpstr>
      <vt:lpstr>Approccio ecologico sociale</vt:lpstr>
      <vt:lpstr>Una vita contributiva </vt:lpstr>
      <vt:lpstr>Una proposta per il futuro </vt:lpstr>
      <vt:lpstr>Presentazione standard di PowerPoint</vt:lpstr>
      <vt:lpstr>Presentazione standard di PowerPoint</vt:lpstr>
      <vt:lpstr>SOSTENIBILITÀ</vt:lpstr>
      <vt:lpstr>Presentazione standard di PowerPoint</vt:lpstr>
      <vt:lpstr>Presentazione standard di PowerPoint</vt:lpstr>
      <vt:lpstr>VERSO IL FUTURO</vt:lpstr>
      <vt:lpstr>Grazie!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sensibilizzazione all’approccio ecologico-sociale al benessere  della  comunità dai problemi alcolcorrelati ai problemi multidimensionali   (Metodo Hudolin)  stili di vita  Grosseto  12-17 novembre 2018</dc:title>
  <dc:creator>ste &amp;fra</dc:creator>
  <cp:lastModifiedBy>ste&amp;fra</cp:lastModifiedBy>
  <cp:revision>21</cp:revision>
  <dcterms:created xsi:type="dcterms:W3CDTF">2018-11-08T16:26:53Z</dcterms:created>
  <dcterms:modified xsi:type="dcterms:W3CDTF">2020-01-21T18:02:35Z</dcterms:modified>
</cp:coreProperties>
</file>