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79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C3737-578C-497D-82EF-4417C63B5AB3}" type="datetimeFigureOut">
              <a:rPr lang="it-IT" smtClean="0"/>
              <a:pPr/>
              <a:t>18/03/2019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621BD4-B8D8-47F6-95FC-007E679B5F37}"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Arrotonda angolo diagonale rettangolo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it-IT"/>
              <a:t>Fare clic per modificare lo stile del titolo</a:t>
            </a:r>
            <a:endParaRPr kumimoji="0" lang="en-US"/>
          </a:p>
        </p:txBody>
      </p:sp>
      <p:sp>
        <p:nvSpPr>
          <p:cNvPr id="9" name="Sottotitolo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10" name="Segnaposto data 9"/>
          <p:cNvSpPr>
            <a:spLocks noGrp="1"/>
          </p:cNvSpPr>
          <p:nvPr>
            <p:ph type="dt" sz="half" idx="10"/>
          </p:nvPr>
        </p:nvSpPr>
        <p:spPr>
          <a:xfrm>
            <a:off x="5562600" y="6509004"/>
            <a:ext cx="3002280" cy="274320"/>
          </a:xfrm>
        </p:spPr>
        <p:txBody>
          <a:bodyPr vert="horz" rtlCol="0"/>
          <a:lstStyle/>
          <a:p>
            <a:fld id="{EE4AC8D2-8BA8-4B65-9A3F-7C7C84E5D304}" type="datetime1">
              <a:rPr lang="it-IT" smtClean="0"/>
              <a:pPr/>
              <a:t>18/03/2019</a:t>
            </a:fld>
            <a:endParaRPr lang="it-IT"/>
          </a:p>
        </p:txBody>
      </p:sp>
      <p:sp>
        <p:nvSpPr>
          <p:cNvPr id="11" name="Segnaposto numero diapositiva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007B441-5312-499D-93C3-6E37886527FA}" type="slidenum">
              <a:rPr lang="it-IT" smtClean="0"/>
              <a:pPr/>
              <a:t>‹N›</a:t>
            </a:fld>
            <a:endParaRPr lang="it-IT"/>
          </a:p>
        </p:txBody>
      </p:sp>
      <p:sp>
        <p:nvSpPr>
          <p:cNvPr id="12" name="Segnaposto piè di pagina 11"/>
          <p:cNvSpPr>
            <a:spLocks noGrp="1"/>
          </p:cNvSpPr>
          <p:nvPr>
            <p:ph type="ftr" sz="quarter" idx="12"/>
          </p:nvPr>
        </p:nvSpPr>
        <p:spPr>
          <a:xfrm>
            <a:off x="1600200" y="6509004"/>
            <a:ext cx="3907464" cy="274320"/>
          </a:xfrm>
        </p:spPr>
        <p:txBody>
          <a:bodyPr vert="horz" rtlCol="0"/>
          <a:lstStyle/>
          <a:p>
            <a:r>
              <a:rPr lang="it-IT"/>
              <a:t>Corlito, Guastalla, 28.4.2018</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CE84E7C-E09F-4F22-A461-5476BE3658E4}" type="datetime1">
              <a:rPr lang="it-IT" smtClean="0"/>
              <a:pPr/>
              <a:t>18/03/2019</a:t>
            </a:fld>
            <a:endParaRPr lang="it-IT"/>
          </a:p>
        </p:txBody>
      </p:sp>
      <p:sp>
        <p:nvSpPr>
          <p:cNvPr id="5" name="Segnaposto piè di pagina 4"/>
          <p:cNvSpPr>
            <a:spLocks noGrp="1"/>
          </p:cNvSpPr>
          <p:nvPr>
            <p:ph type="ftr" sz="quarter" idx="11"/>
          </p:nvPr>
        </p:nvSpPr>
        <p:spPr/>
        <p:txBody>
          <a:bodyPr/>
          <a:lstStyle/>
          <a:p>
            <a:r>
              <a:rPr lang="it-IT"/>
              <a:t>Corlito, Guastalla, 28.4.2018</a:t>
            </a:r>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lvl1pPr algn="l">
              <a:defRPr/>
            </a:lvl1pPr>
            <a:extLs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E8BD7E19-8513-4046-B15B-6EE736E5406C}" type="datetime1">
              <a:rPr lang="it-IT" smtClean="0"/>
              <a:pPr/>
              <a:t>18/03/2019</a:t>
            </a:fld>
            <a:endParaRPr lang="it-IT"/>
          </a:p>
        </p:txBody>
      </p:sp>
      <p:sp>
        <p:nvSpPr>
          <p:cNvPr id="5" name="Segnaposto piè di pagina 4"/>
          <p:cNvSpPr>
            <a:spLocks noGrp="1"/>
          </p:cNvSpPr>
          <p:nvPr>
            <p:ph type="ftr" sz="quarter" idx="11"/>
          </p:nvPr>
        </p:nvSpPr>
        <p:spPr/>
        <p:txBody>
          <a:bodyPr/>
          <a:lstStyle/>
          <a:p>
            <a:r>
              <a:rPr lang="it-IT"/>
              <a:t>Corlito, Guastalla, 28.4.2018</a:t>
            </a:r>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ttango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5D29B9D1-4870-4EA8-825F-1B1E46271531}" type="datetime1">
              <a:rPr lang="it-IT" smtClean="0"/>
              <a:pPr/>
              <a:t>18/03/2019</a:t>
            </a:fld>
            <a:endParaRPr lang="it-IT"/>
          </a:p>
        </p:txBody>
      </p:sp>
      <p:sp>
        <p:nvSpPr>
          <p:cNvPr id="5" name="Segnaposto piè di pagina 4"/>
          <p:cNvSpPr>
            <a:spLocks noGrp="1"/>
          </p:cNvSpPr>
          <p:nvPr>
            <p:ph type="ftr" sz="quarter" idx="11"/>
          </p:nvPr>
        </p:nvSpPr>
        <p:spPr/>
        <p:txBody>
          <a:bodyPr/>
          <a:lstStyle/>
          <a:p>
            <a:r>
              <a:rPr lang="it-IT"/>
              <a:t>Corlito, Guastalla, 28.4.2018</a:t>
            </a:r>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8" name="Segnaposto data 7"/>
          <p:cNvSpPr>
            <a:spLocks noGrp="1"/>
          </p:cNvSpPr>
          <p:nvPr>
            <p:ph type="dt" sz="half" idx="10"/>
          </p:nvPr>
        </p:nvSpPr>
        <p:spPr>
          <a:xfrm>
            <a:off x="5562600" y="6513670"/>
            <a:ext cx="3002280" cy="274320"/>
          </a:xfrm>
        </p:spPr>
        <p:txBody>
          <a:bodyPr vert="horz" rtlCol="0"/>
          <a:lstStyle/>
          <a:p>
            <a:fld id="{8499E7A9-E824-4639-8BF1-F052C623F4A3}" type="datetime1">
              <a:rPr lang="it-IT" smtClean="0"/>
              <a:pPr/>
              <a:t>18/03/2019</a:t>
            </a:fld>
            <a:endParaRPr lang="it-IT"/>
          </a:p>
        </p:txBody>
      </p:sp>
      <p:sp>
        <p:nvSpPr>
          <p:cNvPr id="9" name="Segnaposto numero diapositiva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007B441-5312-499D-93C3-6E37886527FA}" type="slidenum">
              <a:rPr lang="it-IT" smtClean="0"/>
              <a:pPr/>
              <a:t>‹N›</a:t>
            </a:fld>
            <a:endParaRPr lang="it-IT"/>
          </a:p>
        </p:txBody>
      </p:sp>
      <p:sp>
        <p:nvSpPr>
          <p:cNvPr id="10" name="Segnaposto piè di pagina 9"/>
          <p:cNvSpPr>
            <a:spLocks noGrp="1"/>
          </p:cNvSpPr>
          <p:nvPr>
            <p:ph type="ftr" sz="quarter" idx="12"/>
          </p:nvPr>
        </p:nvSpPr>
        <p:spPr>
          <a:xfrm>
            <a:off x="1600200" y="6513670"/>
            <a:ext cx="3907464" cy="274320"/>
          </a:xfrm>
        </p:spPr>
        <p:txBody>
          <a:bodyPr vert="horz" rtlCol="0"/>
          <a:lstStyle/>
          <a:p>
            <a:r>
              <a:rPr lang="it-IT"/>
              <a:t>Corlito, Guastalla, 28.4.2018</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83396FCE-6C52-4244-9844-CCA10CB91314}" type="datetime1">
              <a:rPr lang="it-IT" smtClean="0"/>
              <a:pPr/>
              <a:t>18/03/2019</a:t>
            </a:fld>
            <a:endParaRPr lang="it-IT"/>
          </a:p>
        </p:txBody>
      </p:sp>
      <p:sp>
        <p:nvSpPr>
          <p:cNvPr id="6" name="Segnaposto piè di pagina 5"/>
          <p:cNvSpPr>
            <a:spLocks noGrp="1"/>
          </p:cNvSpPr>
          <p:nvPr>
            <p:ph type="ftr" sz="quarter" idx="11"/>
          </p:nvPr>
        </p:nvSpPr>
        <p:spPr/>
        <p:txBody>
          <a:bodyPr/>
          <a:lstStyle/>
          <a:p>
            <a:r>
              <a:rPr lang="it-IT"/>
              <a:t>Corlito, Guastalla, 28.4.2018</a:t>
            </a:r>
          </a:p>
        </p:txBody>
      </p:sp>
      <p:sp>
        <p:nvSpPr>
          <p:cNvPr id="7" name="Segnaposto numero diapositiva 6"/>
          <p:cNvSpPr>
            <a:spLocks noGrp="1"/>
          </p:cNvSpPr>
          <p:nvPr>
            <p:ph type="sldNum" sz="quarter" idx="12"/>
          </p:nvPr>
        </p:nvSpPr>
        <p:spPr>
          <a:xfrm>
            <a:off x="8641080" y="6514568"/>
            <a:ext cx="464288" cy="274320"/>
          </a:xfrm>
        </p:spPr>
        <p:txBody>
          <a:bodyPr/>
          <a:lstStyle/>
          <a:p>
            <a:fld id="{B007B441-5312-499D-93C3-6E37886527FA}" type="slidenum">
              <a:rPr lang="it-IT" smtClean="0"/>
              <a:pPr/>
              <a:t>‹N›</a:t>
            </a:fld>
            <a:endParaRPr lang="it-IT"/>
          </a:p>
        </p:txBody>
      </p:sp>
      <p:sp>
        <p:nvSpPr>
          <p:cNvPr id="10" name="Rettangolo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Rettangolo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ttangolo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olo 1"/>
          <p:cNvSpPr>
            <a:spLocks noGrp="1"/>
          </p:cNvSpPr>
          <p:nvPr>
            <p:ph type="title"/>
          </p:nvPr>
        </p:nvSpPr>
        <p:spPr>
          <a:xfrm>
            <a:off x="457200" y="251948"/>
            <a:ext cx="8229600" cy="1143000"/>
          </a:xfrm>
        </p:spPr>
        <p:txBody>
          <a:bodyPr anchor="b"/>
          <a:lstStyle>
            <a:lvl1pPr>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1AE70888-4238-42DA-A62A-3EDE58DEE66B}" type="datetime1">
              <a:rPr lang="it-IT" smtClean="0"/>
              <a:pPr/>
              <a:t>18/03/2019</a:t>
            </a:fld>
            <a:endParaRPr lang="it-IT"/>
          </a:p>
        </p:txBody>
      </p:sp>
      <p:sp>
        <p:nvSpPr>
          <p:cNvPr id="8" name="Segnaposto piè di pagina 7"/>
          <p:cNvSpPr>
            <a:spLocks noGrp="1"/>
          </p:cNvSpPr>
          <p:nvPr>
            <p:ph type="ftr" sz="quarter" idx="11"/>
          </p:nvPr>
        </p:nvSpPr>
        <p:spPr/>
        <p:txBody>
          <a:bodyPr/>
          <a:lstStyle/>
          <a:p>
            <a:r>
              <a:rPr lang="it-IT"/>
              <a:t>Corlito, Guastalla, 28.4.2018</a:t>
            </a:r>
          </a:p>
        </p:txBody>
      </p:sp>
      <p:sp>
        <p:nvSpPr>
          <p:cNvPr id="9" name="Segnaposto numero diapositiva 8"/>
          <p:cNvSpPr>
            <a:spLocks noGrp="1"/>
          </p:cNvSpPr>
          <p:nvPr>
            <p:ph type="sldNum" sz="quarter" idx="12"/>
          </p:nvPr>
        </p:nvSpPr>
        <p:spPr>
          <a:xfrm>
            <a:off x="8641080" y="6514568"/>
            <a:ext cx="464288" cy="274320"/>
          </a:xfrm>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53218"/>
            <a:ext cx="8229600" cy="1143000"/>
          </a:xfrm>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8A30CE19-E4AB-453B-A7B6-13F572EE3E7B}" type="datetime1">
              <a:rPr lang="it-IT" smtClean="0"/>
              <a:pPr/>
              <a:t>18/03/2019</a:t>
            </a:fld>
            <a:endParaRPr lang="it-IT"/>
          </a:p>
        </p:txBody>
      </p:sp>
      <p:sp>
        <p:nvSpPr>
          <p:cNvPr id="4" name="Segnaposto piè di pagina 3"/>
          <p:cNvSpPr>
            <a:spLocks noGrp="1"/>
          </p:cNvSpPr>
          <p:nvPr>
            <p:ph type="ftr" sz="quarter" idx="11"/>
          </p:nvPr>
        </p:nvSpPr>
        <p:spPr/>
        <p:txBody>
          <a:bodyPr/>
          <a:lstStyle/>
          <a:p>
            <a:r>
              <a:rPr lang="it-IT"/>
              <a:t>Corlito, Guastalla, 28.4.2018</a:t>
            </a:r>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
        <p:nvSpPr>
          <p:cNvPr id="7" name="Rettangolo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2A630B9-DEA0-497A-A5C8-6A6F13266BCF}" type="datetime1">
              <a:rPr lang="it-IT" smtClean="0"/>
              <a:pPr/>
              <a:t>18/03/2019</a:t>
            </a:fld>
            <a:endParaRPr lang="it-IT"/>
          </a:p>
        </p:txBody>
      </p:sp>
      <p:sp>
        <p:nvSpPr>
          <p:cNvPr id="3" name="Segnaposto piè di pagina 2"/>
          <p:cNvSpPr>
            <a:spLocks noGrp="1"/>
          </p:cNvSpPr>
          <p:nvPr>
            <p:ph type="ftr" sz="quarter" idx="11"/>
          </p:nvPr>
        </p:nvSpPr>
        <p:spPr/>
        <p:txBody>
          <a:bodyPr/>
          <a:lstStyle/>
          <a:p>
            <a:r>
              <a:rPr lang="it-IT"/>
              <a:t>Corlito, Guastalla, 28.4.2018</a:t>
            </a:r>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963136" y="304800"/>
            <a:ext cx="3931920" cy="762000"/>
          </a:xfrm>
        </p:spPr>
        <p:txBody>
          <a:bodyPr anchor="b"/>
          <a:lstStyle>
            <a:lvl1pPr marL="0" algn="r">
              <a:buNone/>
              <a:defRPr sz="2000" b="1"/>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9" name="Segnaposto data 8"/>
          <p:cNvSpPr>
            <a:spLocks noGrp="1"/>
          </p:cNvSpPr>
          <p:nvPr>
            <p:ph type="dt" sz="half" idx="10"/>
          </p:nvPr>
        </p:nvSpPr>
        <p:spPr>
          <a:xfrm>
            <a:off x="5562600" y="6513670"/>
            <a:ext cx="3002280" cy="274320"/>
          </a:xfrm>
        </p:spPr>
        <p:txBody>
          <a:bodyPr vert="horz" rtlCol="0"/>
          <a:lstStyle/>
          <a:p>
            <a:fld id="{31B7B501-CC5B-46B1-8085-AF7A1222805D}" type="datetime1">
              <a:rPr lang="it-IT" smtClean="0"/>
              <a:pPr/>
              <a:t>18/03/2019</a:t>
            </a:fld>
            <a:endParaRPr lang="it-IT"/>
          </a:p>
        </p:txBody>
      </p:sp>
      <p:sp>
        <p:nvSpPr>
          <p:cNvPr id="10" name="Segnaposto numero diapositiva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007B441-5312-499D-93C3-6E37886527FA}" type="slidenum">
              <a:rPr lang="it-IT" smtClean="0"/>
              <a:pPr/>
              <a:t>‹N›</a:t>
            </a:fld>
            <a:endParaRPr lang="it-IT"/>
          </a:p>
        </p:txBody>
      </p:sp>
      <p:sp>
        <p:nvSpPr>
          <p:cNvPr id="11" name="Segnaposto piè di pagina 10"/>
          <p:cNvSpPr>
            <a:spLocks noGrp="1"/>
          </p:cNvSpPr>
          <p:nvPr>
            <p:ph type="ftr" sz="quarter" idx="12"/>
          </p:nvPr>
        </p:nvSpPr>
        <p:spPr>
          <a:xfrm>
            <a:off x="1600200" y="6513670"/>
            <a:ext cx="3907464" cy="274320"/>
          </a:xfrm>
        </p:spPr>
        <p:txBody>
          <a:bodyPr vert="horz" rtlCol="0"/>
          <a:lstStyle/>
          <a:p>
            <a:r>
              <a:rPr lang="it-IT"/>
              <a:t>Corlito, Guastalla, 28.4.2018</a:t>
            </a: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040443" y="4724400"/>
            <a:ext cx="5486400" cy="664536"/>
          </a:xfrm>
        </p:spPr>
        <p:txBody>
          <a:bodyPr anchor="b"/>
          <a:lstStyle>
            <a:lvl1pPr marL="0" algn="r">
              <a:buNone/>
              <a:defRPr sz="2000" b="1"/>
            </a:lvl1pPr>
            <a:extLst/>
          </a:lstStyle>
          <a:p>
            <a:r>
              <a:rPr kumimoji="0" lang="it-IT"/>
              <a:t>Fare clic per modificare lo stile del titolo</a:t>
            </a:r>
            <a:endParaRPr kumimoji="0" lang="en-US"/>
          </a:p>
        </p:txBody>
      </p:sp>
      <p:sp>
        <p:nvSpPr>
          <p:cNvPr id="4" name="Segnaposto testo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13" name="Segnaposto immagine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it-IT">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8" name="Segnaposto data 7"/>
          <p:cNvSpPr>
            <a:spLocks noGrp="1"/>
          </p:cNvSpPr>
          <p:nvPr>
            <p:ph type="dt" sz="half" idx="10"/>
          </p:nvPr>
        </p:nvSpPr>
        <p:spPr>
          <a:xfrm>
            <a:off x="5562600" y="6509004"/>
            <a:ext cx="3002280" cy="274320"/>
          </a:xfrm>
        </p:spPr>
        <p:txBody>
          <a:bodyPr vert="horz" rtlCol="0"/>
          <a:lstStyle/>
          <a:p>
            <a:fld id="{3AEE9BD1-1BD8-4933-9365-BC25CAE5DBAE}" type="datetime1">
              <a:rPr lang="it-IT" smtClean="0"/>
              <a:pPr/>
              <a:t>18/03/2019</a:t>
            </a:fld>
            <a:endParaRPr lang="it-IT"/>
          </a:p>
        </p:txBody>
      </p:sp>
      <p:sp>
        <p:nvSpPr>
          <p:cNvPr id="9" name="Segnaposto numero diapositiva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007B441-5312-499D-93C3-6E37886527FA}" type="slidenum">
              <a:rPr lang="it-IT" smtClean="0"/>
              <a:pPr/>
              <a:t>‹N›</a:t>
            </a:fld>
            <a:endParaRPr lang="it-IT"/>
          </a:p>
        </p:txBody>
      </p:sp>
      <p:sp>
        <p:nvSpPr>
          <p:cNvPr id="10" name="Segnaposto piè di pagina 9"/>
          <p:cNvSpPr>
            <a:spLocks noGrp="1"/>
          </p:cNvSpPr>
          <p:nvPr>
            <p:ph type="ftr" sz="quarter" idx="12"/>
          </p:nvPr>
        </p:nvSpPr>
        <p:spPr>
          <a:xfrm>
            <a:off x="1600200" y="6509004"/>
            <a:ext cx="3907464" cy="274320"/>
          </a:xfrm>
        </p:spPr>
        <p:txBody>
          <a:bodyPr vert="horz" rtlCol="0"/>
          <a:lstStyle/>
          <a:p>
            <a:r>
              <a:rPr lang="it-IT"/>
              <a:t>Corlito, Guastalla, 28.4.2018</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7" name="Arrotonda angolo diagonale rettangolo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piè di pagina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r>
              <a:rPr lang="it-IT"/>
              <a:t>Corlito, Guastalla, 28.4.2018</a:t>
            </a:r>
          </a:p>
        </p:txBody>
      </p:sp>
      <p:sp>
        <p:nvSpPr>
          <p:cNvPr id="14" name="Segnaposto data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5CDC157-BDB1-4A89-8D09-893672B1E325}" type="datetime1">
              <a:rPr lang="it-IT" smtClean="0"/>
              <a:pPr/>
              <a:t>18/03/2019</a:t>
            </a:fld>
            <a:endParaRPr lang="it-IT"/>
          </a:p>
        </p:txBody>
      </p:sp>
      <p:sp>
        <p:nvSpPr>
          <p:cNvPr id="23" name="Segnaposto numero diapositiva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007B441-5312-499D-93C3-6E37886527FA}" type="slidenum">
              <a:rPr lang="it-IT" smtClean="0"/>
              <a:pPr/>
              <a:t>‹N›</a:t>
            </a:fld>
            <a:endParaRPr lang="it-IT"/>
          </a:p>
        </p:txBody>
      </p:sp>
      <p:sp>
        <p:nvSpPr>
          <p:cNvPr id="22" name="Segnaposto titolo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a:solidFill>
                  <a:srgbClr val="FFFF00"/>
                </a:solidFill>
                <a:effectLst/>
                <a:latin typeface="Comic Sans MS" pitchFamily="66" charset="0"/>
              </a:rPr>
              <a:t>Stato attuale della Carta dei Valori: </a:t>
            </a:r>
            <a:br>
              <a:rPr lang="it-IT" sz="3600" b="1" dirty="0">
                <a:solidFill>
                  <a:srgbClr val="FFFF00"/>
                </a:solidFill>
                <a:effectLst/>
                <a:latin typeface="Comic Sans MS" pitchFamily="66" charset="0"/>
              </a:rPr>
            </a:br>
            <a:r>
              <a:rPr lang="it-IT" sz="3600" b="1" dirty="0">
                <a:solidFill>
                  <a:srgbClr val="FFFF00"/>
                </a:solidFill>
                <a:effectLst/>
                <a:latin typeface="Comic Sans MS" pitchFamily="66" charset="0"/>
              </a:rPr>
              <a:t>1. corresponsabilità</a:t>
            </a:r>
          </a:p>
        </p:txBody>
      </p:sp>
      <p:sp>
        <p:nvSpPr>
          <p:cNvPr id="3" name="Segnaposto contenuto 2"/>
          <p:cNvSpPr>
            <a:spLocks noGrp="1"/>
          </p:cNvSpPr>
          <p:nvPr>
            <p:ph idx="1"/>
          </p:nvPr>
        </p:nvSpPr>
        <p:spPr/>
        <p:txBody>
          <a:bodyPr>
            <a:normAutofit fontScale="92500" lnSpcReduction="20000"/>
          </a:bodyPr>
          <a:lstStyle/>
          <a:p>
            <a:pPr lvl="0">
              <a:buNone/>
            </a:pPr>
            <a:r>
              <a:rPr lang="it-IT" dirty="0"/>
              <a:t>   </a:t>
            </a:r>
            <a:r>
              <a:rPr lang="it-IT" dirty="0">
                <a:latin typeface="Comic Sans MS" pitchFamily="66" charset="0"/>
              </a:rPr>
              <a:t>La </a:t>
            </a:r>
            <a:r>
              <a:rPr lang="it-IT" b="1" dirty="0">
                <a:latin typeface="Comic Sans MS" pitchFamily="66" charset="0"/>
              </a:rPr>
              <a:t>corresponsabilità  </a:t>
            </a:r>
            <a:r>
              <a:rPr lang="it-IT" dirty="0">
                <a:latin typeface="Comic Sans MS" pitchFamily="66" charset="0"/>
              </a:rPr>
              <a:t>è il valore fondante della  rete planetaria dei Club in base al principio che “</a:t>
            </a:r>
            <a:r>
              <a:rPr lang="it-IT" i="1" dirty="0">
                <a:latin typeface="Comic Sans MS" pitchFamily="66" charset="0"/>
              </a:rPr>
              <a:t>siamo tutti corresponsabili di tutti</a:t>
            </a:r>
            <a:r>
              <a:rPr lang="it-IT" dirty="0">
                <a:latin typeface="Comic Sans MS" pitchFamily="66" charset="0"/>
              </a:rPr>
              <a:t>”. Tale valore nasce dalla consapevolezza dell’interdipendenza: ciascuno di noi è interconnesso con ogni altro essere vivente su questo pianeta. Ciascuno vicino e lontano è il nostro “prossimo”. Da qui nascono la reciprocità, la solidarietà,  l’accoglienza e la tutela delle differenze che ispirano il lavoro quotidiano di ogni  Club.  </a:t>
            </a:r>
          </a:p>
          <a:p>
            <a:endParaRPr lang="it-IT" dirty="0">
              <a:latin typeface="Comic Sans MS" pitchFamily="66" charset="0"/>
            </a:endParaRPr>
          </a:p>
        </p:txBody>
      </p:sp>
      <p:sp>
        <p:nvSpPr>
          <p:cNvPr id="4" name="Segnaposto piè di pagina 3"/>
          <p:cNvSpPr>
            <a:spLocks noGrp="1"/>
          </p:cNvSpPr>
          <p:nvPr>
            <p:ph type="ftr" sz="quarter" idx="11"/>
          </p:nvPr>
        </p:nvSpPr>
        <p:spPr/>
        <p:txBody>
          <a:bodyPr/>
          <a:lstStyle/>
          <a:p>
            <a:r>
              <a:rPr lang="it-IT"/>
              <a:t>Corlito, Guastalla, 28.4.2018</a:t>
            </a:r>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FF00"/>
                </a:solidFill>
                <a:effectLst/>
                <a:latin typeface="Comic Sans MS" pitchFamily="66" charset="0"/>
              </a:rPr>
              <a:t>10. Gratuità</a:t>
            </a:r>
          </a:p>
        </p:txBody>
      </p:sp>
      <p:sp>
        <p:nvSpPr>
          <p:cNvPr id="3" name="Segnaposto contenuto 2"/>
          <p:cNvSpPr>
            <a:spLocks noGrp="1"/>
          </p:cNvSpPr>
          <p:nvPr>
            <p:ph idx="1"/>
          </p:nvPr>
        </p:nvSpPr>
        <p:spPr/>
        <p:txBody>
          <a:bodyPr>
            <a:normAutofit fontScale="85000" lnSpcReduction="20000"/>
          </a:bodyPr>
          <a:lstStyle/>
          <a:p>
            <a:pPr lvl="0">
              <a:buNone/>
            </a:pPr>
            <a:r>
              <a:rPr lang="it-IT" dirty="0"/>
              <a:t>  </a:t>
            </a:r>
            <a:r>
              <a:rPr lang="it-IT" dirty="0">
                <a:latin typeface="Comic Sans MS" pitchFamily="66" charset="0"/>
              </a:rPr>
              <a:t>Vale il principio della </a:t>
            </a:r>
            <a:r>
              <a:rPr lang="it-IT" b="1" dirty="0">
                <a:latin typeface="Comic Sans MS" pitchFamily="66" charset="0"/>
              </a:rPr>
              <a:t>gratuità a tutti i livelli</a:t>
            </a:r>
            <a:r>
              <a:rPr lang="it-IT" dirty="0">
                <a:latin typeface="Comic Sans MS" pitchFamily="66" charset="0"/>
              </a:rPr>
              <a:t>, che ci deriva dal metodo </a:t>
            </a:r>
            <a:r>
              <a:rPr lang="it-IT" dirty="0" err="1">
                <a:latin typeface="Comic Sans MS" pitchFamily="66" charset="0"/>
              </a:rPr>
              <a:t>ecologico-sociale</a:t>
            </a:r>
            <a:r>
              <a:rPr lang="it-IT" dirty="0">
                <a:latin typeface="Comic Sans MS" pitchFamily="66" charset="0"/>
              </a:rPr>
              <a:t> e dalla comune appartenenza  al movimento del volontariato. Nessun compenso è previsto per qualsiasi incarico sia nel Club sia nel sistema associativo sia nell’EEC. È prevedibile il rimborso spese documentato dal rendiconto dettagliato delle opportune pezze d’appoggio. Di ogni attività associativa e formativa deve essere prevista la trasparenza e la pubblicazione dei bilanci. Tutto ciò implica ridurre al minimo la circolazione del denaro nel sistema ecologico - sociale.</a:t>
            </a:r>
          </a:p>
          <a:p>
            <a:endParaRPr lang="it-IT" dirty="0"/>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a:p>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10</a:t>
            </a:fld>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FFFF00"/>
                </a:solidFill>
                <a:effectLst/>
                <a:latin typeface="Comic Sans MS" pitchFamily="66" charset="0"/>
              </a:rPr>
              <a:t>11.Autonomia e autogestione</a:t>
            </a:r>
          </a:p>
        </p:txBody>
      </p:sp>
      <p:sp>
        <p:nvSpPr>
          <p:cNvPr id="3" name="Segnaposto contenuto 2"/>
          <p:cNvSpPr>
            <a:spLocks noGrp="1"/>
          </p:cNvSpPr>
          <p:nvPr>
            <p:ph idx="1"/>
          </p:nvPr>
        </p:nvSpPr>
        <p:spPr/>
        <p:txBody>
          <a:bodyPr>
            <a:normAutofit fontScale="25000" lnSpcReduction="20000"/>
          </a:bodyPr>
          <a:lstStyle/>
          <a:p>
            <a:pPr lvl="0">
              <a:buNone/>
            </a:pPr>
            <a:r>
              <a:rPr lang="it-IT" sz="8000" dirty="0"/>
              <a:t>    </a:t>
            </a:r>
            <a:r>
              <a:rPr lang="it-IT" sz="8000" dirty="0">
                <a:latin typeface="Comic Sans MS" pitchFamily="66" charset="0"/>
              </a:rPr>
              <a:t>I livelli associativi dei Club sono su base territoriale: CLUB (CAT), ACAT,   ARCAT, AICAT e WACAT. Le associazioni hanno  garantita la loro </a:t>
            </a:r>
            <a:r>
              <a:rPr lang="it-IT" sz="8000" b="1" dirty="0">
                <a:latin typeface="Comic Sans MS" pitchFamily="66" charset="0"/>
              </a:rPr>
              <a:t>autonomia e autogestione </a:t>
            </a:r>
            <a:r>
              <a:rPr lang="it-IT" sz="8000" dirty="0">
                <a:latin typeface="Comic Sans MS" pitchFamily="66" charset="0"/>
              </a:rPr>
              <a:t>nel rispetto della condivisione di scelte per i territori che ricoprono. Tali livelli non hanno una struttura  piramidale e verticistica. Essa è una rete dove ogni punto non è sovraordinato agli altri. I componenti, che le coordinano con incarichi di servizio, frequentano il Club con la loro famiglia, anche se sono servitori-insegnanti  in un altro Club, e trasferiscono sugli altri livelli di appartenenza le stesse modalità che sperimentano al club, basate su uno scambio reciproco orizzontale, nel rispetto reciproco  delle idee e delle esperienze, senza giudicare nessuno. Sono  impegnati nell'elaborazione dell'</a:t>
            </a:r>
            <a:r>
              <a:rPr lang="it-IT" sz="8000" dirty="0" err="1">
                <a:latin typeface="Comic Sans MS" pitchFamily="66" charset="0"/>
              </a:rPr>
              <a:t>E.E.C.</a:t>
            </a:r>
            <a:r>
              <a:rPr lang="it-IT" sz="8000" dirty="0">
                <a:latin typeface="Comic Sans MS" pitchFamily="66" charset="0"/>
              </a:rPr>
              <a:t>, per una partecipazione democratica di tutti. Sarebbe opportuno che:  coloro che si mettono  al servizio come Presidente/Coordinatore della  rete territoriale dei Club abbia avuto esperienze di educazione ecologica continua almeno come conduttore di gruppo in un corso di sensibilizzazione, questo per evitare ogni possibile forma di delega, sempre nell’ottica di un lavoro condiviso.</a:t>
            </a:r>
          </a:p>
          <a:p>
            <a:endParaRPr lang="it-IT" dirty="0">
              <a:latin typeface="Comic Sans MS" pitchFamily="66" charset="0"/>
            </a:endParaRPr>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a:p>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11</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FF00"/>
                </a:solidFill>
                <a:effectLst/>
                <a:latin typeface="Comic Sans MS" pitchFamily="66" charset="0"/>
              </a:rPr>
              <a:t>Ancora da esplicitare</a:t>
            </a:r>
          </a:p>
        </p:txBody>
      </p:sp>
      <p:sp>
        <p:nvSpPr>
          <p:cNvPr id="3" name="Segnaposto contenuto 2"/>
          <p:cNvSpPr>
            <a:spLocks noGrp="1"/>
          </p:cNvSpPr>
          <p:nvPr>
            <p:ph idx="1"/>
          </p:nvPr>
        </p:nvSpPr>
        <p:spPr/>
        <p:txBody>
          <a:bodyPr>
            <a:normAutofit fontScale="77500" lnSpcReduction="20000"/>
          </a:bodyPr>
          <a:lstStyle/>
          <a:p>
            <a:pPr marL="514350" lvl="0" indent="-514350">
              <a:buNone/>
            </a:pPr>
            <a:r>
              <a:rPr lang="it-IT" dirty="0"/>
              <a:t>12. Partecipazione</a:t>
            </a:r>
          </a:p>
          <a:p>
            <a:pPr marL="514350" lvl="0" indent="-514350">
              <a:buNone/>
            </a:pPr>
            <a:r>
              <a:rPr lang="it-IT" dirty="0"/>
              <a:t>13. Favorire la collaborazione di tutte le ARCAT nei percorsi</a:t>
            </a:r>
          </a:p>
          <a:p>
            <a:pPr marL="514350" lvl="0" indent="-514350">
              <a:buNone/>
            </a:pPr>
            <a:r>
              <a:rPr lang="it-IT" dirty="0"/>
              <a:t>14.Favorire e garantire la circolarità nell’ E. E. C.</a:t>
            </a:r>
          </a:p>
          <a:p>
            <a:pPr lvl="0">
              <a:buNone/>
            </a:pPr>
            <a:r>
              <a:rPr lang="it-IT" dirty="0"/>
              <a:t>15. Condividere preventivamente i percorsi</a:t>
            </a:r>
          </a:p>
          <a:p>
            <a:pPr lvl="0">
              <a:buNone/>
            </a:pPr>
            <a:r>
              <a:rPr lang="it-IT" dirty="0"/>
              <a:t>16. “Restituzione” pubblica dell’operato di ciascuno</a:t>
            </a:r>
          </a:p>
          <a:p>
            <a:pPr lvl="0">
              <a:buNone/>
            </a:pPr>
            <a:r>
              <a:rPr lang="it-IT" dirty="0"/>
              <a:t>17. Garantire e sostenere percorsi territoriali</a:t>
            </a:r>
          </a:p>
          <a:p>
            <a:pPr lvl="0">
              <a:buNone/>
            </a:pPr>
            <a:r>
              <a:rPr lang="it-IT" dirty="0"/>
              <a:t>18. Dare valore alle autonomie territoriali come “ricchezza”</a:t>
            </a:r>
          </a:p>
          <a:p>
            <a:pPr lvl="0">
              <a:buNone/>
            </a:pPr>
            <a:r>
              <a:rPr lang="it-IT" dirty="0"/>
              <a:t>19. Promuovere le opportunità di crescita e innovazione</a:t>
            </a:r>
          </a:p>
          <a:p>
            <a:pPr lvl="0">
              <a:buNone/>
            </a:pPr>
            <a:r>
              <a:rPr lang="it-IT" dirty="0"/>
              <a:t>20. Creare spazi di condivisione nei Congressi e altre occasioni</a:t>
            </a:r>
          </a:p>
          <a:p>
            <a:endParaRPr lang="it-IT" dirty="0"/>
          </a:p>
        </p:txBody>
      </p:sp>
      <p:sp>
        <p:nvSpPr>
          <p:cNvPr id="4" name="Segnaposto piè di pagina 3"/>
          <p:cNvSpPr>
            <a:spLocks noGrp="1"/>
          </p:cNvSpPr>
          <p:nvPr>
            <p:ph type="ftr" sz="quarter" idx="11"/>
          </p:nvPr>
        </p:nvSpPr>
        <p:spPr/>
        <p:txBody>
          <a:bodyPr/>
          <a:lstStyle/>
          <a:p>
            <a:r>
              <a:rPr lang="it-IT" dirty="0" err="1"/>
              <a:t>Corlito</a:t>
            </a:r>
            <a:r>
              <a:rPr lang="it-IT"/>
              <a:t>, Venturina, 17.3.2019</a:t>
            </a:r>
          </a:p>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12</a:t>
            </a:fld>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FF00"/>
                </a:solidFill>
                <a:effectLst/>
                <a:latin typeface="Comic Sans MS" pitchFamily="66" charset="0"/>
              </a:rPr>
              <a:t>2. Reciprocità</a:t>
            </a:r>
            <a:r>
              <a:rPr lang="it-IT" dirty="0">
                <a:solidFill>
                  <a:srgbClr val="FFFF00"/>
                </a:solidFill>
                <a:latin typeface="Comic Sans MS" pitchFamily="66" charset="0"/>
              </a:rPr>
              <a:t> </a:t>
            </a:r>
          </a:p>
        </p:txBody>
      </p:sp>
      <p:sp>
        <p:nvSpPr>
          <p:cNvPr id="3" name="Segnaposto contenuto 2"/>
          <p:cNvSpPr>
            <a:spLocks noGrp="1"/>
          </p:cNvSpPr>
          <p:nvPr>
            <p:ph idx="1"/>
          </p:nvPr>
        </p:nvSpPr>
        <p:spPr/>
        <p:txBody>
          <a:bodyPr>
            <a:normAutofit fontScale="70000" lnSpcReduction="20000"/>
          </a:bodyPr>
          <a:lstStyle/>
          <a:p>
            <a:pPr lvl="0">
              <a:buNone/>
            </a:pPr>
            <a:r>
              <a:rPr lang="it-IT" dirty="0"/>
              <a:t>   </a:t>
            </a:r>
            <a:r>
              <a:rPr lang="it-IT" sz="3700" dirty="0">
                <a:latin typeface="Comic Sans MS" pitchFamily="66" charset="0"/>
              </a:rPr>
              <a:t>La </a:t>
            </a:r>
            <a:r>
              <a:rPr lang="it-IT" sz="3700" b="1" dirty="0">
                <a:latin typeface="Comic Sans MS" pitchFamily="66" charset="0"/>
              </a:rPr>
              <a:t>reciprocità</a:t>
            </a:r>
            <a:r>
              <a:rPr lang="it-IT" sz="3700" dirty="0">
                <a:latin typeface="Comic Sans MS" pitchFamily="66" charset="0"/>
              </a:rPr>
              <a:t>  è conseguente al  valore  della corresponsabilità:  non possiamo far a meno degli altri di fronte a tutte le complessità della vita. Secondo il metodo ecologico sociale nessuno può salvarsi da solo.  Occorre costruire una rete delle reciprocità che si basano sullo sviluppo culturale del metodo, che è sempre aperto all'innovazione. L'etica della corresponsabilità e della reciprocità è trasformare tutti i cambiamenti della metodologia </a:t>
            </a:r>
            <a:r>
              <a:rPr lang="it-IT" sz="3700" dirty="0" err="1">
                <a:latin typeface="Comic Sans MS" pitchFamily="66" charset="0"/>
              </a:rPr>
              <a:t>ecologico-sociale</a:t>
            </a:r>
            <a:r>
              <a:rPr lang="it-IT" sz="3700" dirty="0">
                <a:latin typeface="Comic Sans MS" pitchFamily="66" charset="0"/>
              </a:rPr>
              <a:t>  in modo che non  esista una sola verità, ma tante idee che possono concorrere al medesimo obiettivo:  il benessere della comunità. </a:t>
            </a:r>
          </a:p>
          <a:p>
            <a:endParaRPr lang="it-IT" dirty="0"/>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p:txBody>
      </p:sp>
      <p:sp>
        <p:nvSpPr>
          <p:cNvPr id="5" name="Segnaposto numero diapositiva 4"/>
          <p:cNvSpPr>
            <a:spLocks noGrp="1"/>
          </p:cNvSpPr>
          <p:nvPr>
            <p:ph type="sldNum" sz="quarter" idx="12"/>
          </p:nvPr>
        </p:nvSpPr>
        <p:spPr/>
        <p:txBody>
          <a:bodyPr/>
          <a:lstStyle/>
          <a:p>
            <a:fld id="{B007B441-5312-499D-93C3-6E37886527FA}" type="slidenum">
              <a:rPr lang="it-IT" smtClean="0"/>
              <a:pPr/>
              <a:t>2</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FF00"/>
                </a:solidFill>
                <a:effectLst/>
                <a:latin typeface="Comic Sans MS" pitchFamily="66" charset="0"/>
              </a:rPr>
              <a:t>3. Solidarietà sociale </a:t>
            </a:r>
          </a:p>
        </p:txBody>
      </p:sp>
      <p:sp>
        <p:nvSpPr>
          <p:cNvPr id="3" name="Segnaposto contenuto 2"/>
          <p:cNvSpPr>
            <a:spLocks noGrp="1"/>
          </p:cNvSpPr>
          <p:nvPr>
            <p:ph idx="1"/>
          </p:nvPr>
        </p:nvSpPr>
        <p:spPr/>
        <p:txBody>
          <a:bodyPr>
            <a:normAutofit fontScale="92500" lnSpcReduction="20000"/>
          </a:bodyPr>
          <a:lstStyle/>
          <a:p>
            <a:pPr lvl="0">
              <a:buNone/>
            </a:pPr>
            <a:r>
              <a:rPr lang="it-IT" dirty="0"/>
              <a:t>   </a:t>
            </a:r>
            <a:r>
              <a:rPr lang="it-IT" dirty="0">
                <a:latin typeface="Comic Sans MS" pitchFamily="66" charset="0"/>
              </a:rPr>
              <a:t>La </a:t>
            </a:r>
            <a:r>
              <a:rPr lang="it-IT" b="1" dirty="0">
                <a:latin typeface="Comic Sans MS" pitchFamily="66" charset="0"/>
              </a:rPr>
              <a:t>solidarietà sociale </a:t>
            </a:r>
            <a:r>
              <a:rPr lang="it-IT" dirty="0">
                <a:latin typeface="Comic Sans MS" pitchFamily="66" charset="0"/>
              </a:rPr>
              <a:t> è anch’essa un valore conseguente alla  corresponsabilità. Se siamo interdipendenti e corresponsabili reciprocamente per tutti ognuno di noi deve accettare di alleviare le sofferenze umane e cooperare per la pace e la giustizia sociale. Tale compito fa carico alle famiglie, che operano nei programmi </a:t>
            </a:r>
            <a:r>
              <a:rPr lang="it-IT" dirty="0" err="1">
                <a:latin typeface="Comic Sans MS" pitchFamily="66" charset="0"/>
              </a:rPr>
              <a:t>alcologici</a:t>
            </a:r>
            <a:r>
              <a:rPr lang="it-IT" dirty="0">
                <a:latin typeface="Comic Sans MS" pitchFamily="66" charset="0"/>
              </a:rPr>
              <a:t> territoriali, perché sono persone arricchite dalla sofferenza personale, esperienza il cui superamento mettono a disposizione di tutti gli altri (</a:t>
            </a:r>
            <a:r>
              <a:rPr lang="it-IT" dirty="0" err="1">
                <a:latin typeface="Comic Sans MS" pitchFamily="66" charset="0"/>
              </a:rPr>
              <a:t>Hudolin</a:t>
            </a:r>
            <a:r>
              <a:rPr lang="it-IT" dirty="0">
                <a:latin typeface="Comic Sans MS" pitchFamily="66" charset="0"/>
              </a:rPr>
              <a:t>, 1993). </a:t>
            </a:r>
          </a:p>
          <a:p>
            <a:endParaRPr lang="it-IT" dirty="0">
              <a:latin typeface="Comic Sans MS" pitchFamily="66" charset="0"/>
            </a:endParaRPr>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a:p>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3</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FF00"/>
                </a:solidFill>
                <a:effectLst/>
                <a:latin typeface="Comic Sans MS" pitchFamily="66" charset="0"/>
              </a:rPr>
              <a:t>4. Democrazia e ecologia</a:t>
            </a:r>
          </a:p>
        </p:txBody>
      </p:sp>
      <p:sp>
        <p:nvSpPr>
          <p:cNvPr id="3" name="Segnaposto contenuto 2"/>
          <p:cNvSpPr>
            <a:spLocks noGrp="1"/>
          </p:cNvSpPr>
          <p:nvPr>
            <p:ph idx="1"/>
          </p:nvPr>
        </p:nvSpPr>
        <p:spPr>
          <a:xfrm>
            <a:off x="251520" y="1646237"/>
            <a:ext cx="8435280" cy="4526280"/>
          </a:xfrm>
        </p:spPr>
        <p:txBody>
          <a:bodyPr>
            <a:normAutofit fontScale="25000" lnSpcReduction="20000"/>
          </a:bodyPr>
          <a:lstStyle/>
          <a:p>
            <a:pPr lvl="0">
              <a:buNone/>
            </a:pPr>
            <a:r>
              <a:rPr lang="it-IT" dirty="0"/>
              <a:t>         </a:t>
            </a:r>
            <a:r>
              <a:rPr lang="it-IT" sz="8800" dirty="0">
                <a:latin typeface="Comic Sans MS" pitchFamily="66" charset="0"/>
              </a:rPr>
              <a:t>Occorre sviluppare a tutti i livelli del movimento dei Club la </a:t>
            </a:r>
            <a:r>
              <a:rPr lang="it-IT" sz="8800" b="1" u="sng" dirty="0">
                <a:latin typeface="Comic Sans MS" pitchFamily="66" charset="0"/>
              </a:rPr>
              <a:t>democrazia e l’ecologia</a:t>
            </a:r>
            <a:r>
              <a:rPr lang="it-IT" sz="8800" b="1" dirty="0">
                <a:latin typeface="Comic Sans MS" pitchFamily="66" charset="0"/>
              </a:rPr>
              <a:t> delle scelte e delle decisioni</a:t>
            </a:r>
            <a:r>
              <a:rPr lang="it-IT" sz="8800" dirty="0">
                <a:latin typeface="Comic Sans MS" pitchFamily="66" charset="0"/>
              </a:rPr>
              <a:t> perché la democrazia è una ricchezza che, oltre alla costruzione del consenso, che non è mai scontata, ha bisogno delle diversità e di minoranze, perché essa nutre le diversità degli interessi, così come le diversità delle idee. Come nella biosfera va protetta la  biodiversità delle specie, allo stesso modo si deve proteggere la diversità delle idee e delle opinioni. Un sistema democratico vivo e partecipato prevede l’inevitabilità del conflitto e la sua gestione. A tutti i livelli una modalità di gestione condivisa del conflitto è rappresentata dall’</a:t>
            </a:r>
            <a:r>
              <a:rPr lang="it-IT" sz="8800" dirty="0" err="1">
                <a:latin typeface="Comic Sans MS" pitchFamily="66" charset="0"/>
              </a:rPr>
              <a:t>auto-mutua-supervisione</a:t>
            </a:r>
            <a:r>
              <a:rPr lang="it-IT" sz="8800" dirty="0">
                <a:latin typeface="Comic Sans MS" pitchFamily="66" charset="0"/>
              </a:rPr>
              <a:t>. Una gestione democratica delle reti associative implica una riduzione delle lotte per il potere e la rinuncia sobria ad ogni pretesa di governo e di controllo. “Quanto meno denaro e potere hanno i Club e le Associazioni, tanto meglio lavorano” (</a:t>
            </a:r>
            <a:r>
              <a:rPr lang="it-IT" sz="8800" dirty="0" err="1">
                <a:latin typeface="Comic Sans MS" pitchFamily="66" charset="0"/>
              </a:rPr>
              <a:t>Hudolin</a:t>
            </a:r>
            <a:r>
              <a:rPr lang="it-IT" sz="8800" dirty="0">
                <a:latin typeface="Comic Sans MS" pitchFamily="66" charset="0"/>
              </a:rPr>
              <a:t>, 1996). </a:t>
            </a:r>
          </a:p>
          <a:p>
            <a:endParaRPr lang="it-IT" dirty="0"/>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a:p>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4</a:t>
            </a:fld>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FF00"/>
                </a:solidFill>
                <a:effectLst/>
                <a:latin typeface="Comic Sans MS" pitchFamily="66" charset="0"/>
              </a:rPr>
              <a:t>5. Diritto di voto</a:t>
            </a:r>
          </a:p>
        </p:txBody>
      </p:sp>
      <p:sp>
        <p:nvSpPr>
          <p:cNvPr id="3" name="Segnaposto contenuto 2"/>
          <p:cNvSpPr>
            <a:spLocks noGrp="1"/>
          </p:cNvSpPr>
          <p:nvPr>
            <p:ph idx="1"/>
          </p:nvPr>
        </p:nvSpPr>
        <p:spPr>
          <a:xfrm>
            <a:off x="179512" y="1396536"/>
            <a:ext cx="8712968" cy="4775981"/>
          </a:xfrm>
        </p:spPr>
        <p:txBody>
          <a:bodyPr>
            <a:normAutofit fontScale="25000" lnSpcReduction="20000"/>
          </a:bodyPr>
          <a:lstStyle/>
          <a:p>
            <a:pPr lvl="0">
              <a:buNone/>
            </a:pPr>
            <a:r>
              <a:rPr lang="it-IT" dirty="0"/>
              <a:t>         </a:t>
            </a:r>
            <a:r>
              <a:rPr lang="it-IT" sz="10000" u="sng" dirty="0">
                <a:latin typeface="Comic Sans MS" pitchFamily="66" charset="0"/>
              </a:rPr>
              <a:t>La democrazia e l’ecologia </a:t>
            </a:r>
            <a:r>
              <a:rPr lang="it-IT" sz="10000" dirty="0">
                <a:latin typeface="Comic Sans MS" pitchFamily="66" charset="0"/>
              </a:rPr>
              <a:t>delle scelte e delle decisioni implica il libero esercizio della partecipazione, della condivisione e del </a:t>
            </a:r>
            <a:r>
              <a:rPr lang="it-IT" sz="10000" b="1" u="sng" dirty="0">
                <a:latin typeface="Comic Sans MS" pitchFamily="66" charset="0"/>
              </a:rPr>
              <a:t>diritto di voto</a:t>
            </a:r>
            <a:r>
              <a:rPr lang="it-IT" sz="10000" b="1" dirty="0">
                <a:latin typeface="Comic Sans MS" pitchFamily="66" charset="0"/>
              </a:rPr>
              <a:t> a tutti i livelli </a:t>
            </a:r>
            <a:r>
              <a:rPr lang="it-IT" sz="10000" dirty="0">
                <a:latin typeface="Comic Sans MS" pitchFamily="66" charset="0"/>
              </a:rPr>
              <a:t>del movimento dei Club. In linea di massima occorre tentare di prendere ogni decisione all’unanimità, ovviamente è più facile che questo avvenga nell’ambiente raccolto, empatico e confidenziale del Club. Agli altri livelli è più difficile, in questo caso è utile che vengano sottoposte a votazioni le decisioni tra posizioni il più chiare possibili, tenendo conto che quella che in un dato  momento è la parte con maggior consenso  “pro tempore” deve costantemente rendere conto alla parte con minor consenso  su quella decisione e che essa può diventare a sua volta parte di minor consenso in qualsiasi momento condiviso per decidere.</a:t>
            </a:r>
          </a:p>
          <a:p>
            <a:endParaRPr lang="it-IT" dirty="0"/>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a:p>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5</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FF00"/>
                </a:solidFill>
                <a:effectLst/>
                <a:latin typeface="Comic Sans MS" pitchFamily="66" charset="0"/>
              </a:rPr>
              <a:t>6. Tutela delle minoranze</a:t>
            </a:r>
          </a:p>
        </p:txBody>
      </p:sp>
      <p:sp>
        <p:nvSpPr>
          <p:cNvPr id="3" name="Segnaposto contenuto 2"/>
          <p:cNvSpPr>
            <a:spLocks noGrp="1"/>
          </p:cNvSpPr>
          <p:nvPr>
            <p:ph idx="1"/>
          </p:nvPr>
        </p:nvSpPr>
        <p:spPr/>
        <p:txBody>
          <a:bodyPr>
            <a:normAutofit fontScale="92500" lnSpcReduction="10000"/>
          </a:bodyPr>
          <a:lstStyle/>
          <a:p>
            <a:pPr lvl="0">
              <a:buNone/>
            </a:pPr>
            <a:r>
              <a:rPr lang="it-IT" dirty="0"/>
              <a:t>   </a:t>
            </a:r>
            <a:r>
              <a:rPr lang="it-IT" dirty="0">
                <a:latin typeface="Comic Sans MS" pitchFamily="66" charset="0"/>
              </a:rPr>
              <a:t>Ne  consegue la costante  </a:t>
            </a:r>
            <a:r>
              <a:rPr lang="it-IT" b="1" u="sng" dirty="0">
                <a:latin typeface="Comic Sans MS" pitchFamily="66" charset="0"/>
              </a:rPr>
              <a:t>tutela delle minoranze</a:t>
            </a:r>
            <a:r>
              <a:rPr lang="it-IT" b="1" dirty="0">
                <a:latin typeface="Comic Sans MS" pitchFamily="66" charset="0"/>
              </a:rPr>
              <a:t> e di tutte le parti del movimento</a:t>
            </a:r>
            <a:r>
              <a:rPr lang="it-IT" dirty="0">
                <a:latin typeface="Comic Sans MS" pitchFamily="66" charset="0"/>
              </a:rPr>
              <a:t>: è necessario che la posizione di ogni parte e in particolare della minoranza venga ascoltata ad ogni livello del movimento dei Club e che vengano prese in considerazione costantemente le istanze per la soluzione dei conflitti tra le diverse soluzioni a partire dalle riunioni di </a:t>
            </a:r>
            <a:r>
              <a:rPr lang="it-IT" dirty="0" err="1">
                <a:latin typeface="Comic Sans MS" pitchFamily="66" charset="0"/>
              </a:rPr>
              <a:t>auto-mutua-supervisione</a:t>
            </a:r>
            <a:r>
              <a:rPr lang="it-IT" dirty="0">
                <a:latin typeface="Comic Sans MS" pitchFamily="66" charset="0"/>
              </a:rPr>
              <a:t>.</a:t>
            </a:r>
          </a:p>
          <a:p>
            <a:endParaRPr lang="it-IT" dirty="0"/>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a:p>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6</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solidFill>
                  <a:srgbClr val="FFFF00"/>
                </a:solidFill>
                <a:effectLst/>
                <a:latin typeface="Comic Sans MS" pitchFamily="66" charset="0"/>
              </a:rPr>
              <a:t>7. Gestione del conflitto</a:t>
            </a:r>
          </a:p>
        </p:txBody>
      </p:sp>
      <p:sp>
        <p:nvSpPr>
          <p:cNvPr id="3" name="Segnaposto contenuto 2"/>
          <p:cNvSpPr>
            <a:spLocks noGrp="1"/>
          </p:cNvSpPr>
          <p:nvPr>
            <p:ph idx="1"/>
          </p:nvPr>
        </p:nvSpPr>
        <p:spPr/>
        <p:txBody>
          <a:bodyPr>
            <a:normAutofit fontScale="92500" lnSpcReduction="20000"/>
          </a:bodyPr>
          <a:lstStyle/>
          <a:p>
            <a:pPr lvl="0">
              <a:buNone/>
            </a:pPr>
            <a:r>
              <a:rPr lang="it-IT" dirty="0"/>
              <a:t>   </a:t>
            </a:r>
            <a:r>
              <a:rPr lang="it-IT" dirty="0">
                <a:latin typeface="Comic Sans MS" pitchFamily="66" charset="0"/>
              </a:rPr>
              <a:t>Ad ogni livello del movimento dei Club va assicurata la </a:t>
            </a:r>
            <a:r>
              <a:rPr lang="it-IT" b="1" dirty="0">
                <a:latin typeface="Comic Sans MS" pitchFamily="66" charset="0"/>
              </a:rPr>
              <a:t>gestione del conflitto e del dissenso.</a:t>
            </a:r>
            <a:r>
              <a:rPr lang="it-IT" dirty="0">
                <a:latin typeface="Comic Sans MS" pitchFamily="66" charset="0"/>
              </a:rPr>
              <a:t> Un sistema democratico  ed ecologico vivo e partecipato prevede l’inevitabilità del conflitto anche di fronte ad un obiettivo comune e la sua gestione attraverso l’abilità di ascolto, di mediazione e  di risoluzione dei problemi. A tutti i livelli, una modalità di gestione condivisa del conflitto è rappresentata dall’</a:t>
            </a:r>
            <a:r>
              <a:rPr lang="it-IT" dirty="0" err="1">
                <a:latin typeface="Comic Sans MS" pitchFamily="66" charset="0"/>
              </a:rPr>
              <a:t>auto-mutua-supervisione</a:t>
            </a:r>
            <a:r>
              <a:rPr lang="it-IT" dirty="0">
                <a:latin typeface="Comic Sans MS" pitchFamily="66" charset="0"/>
              </a:rPr>
              <a:t>.</a:t>
            </a:r>
          </a:p>
          <a:p>
            <a:endParaRPr lang="it-IT" dirty="0"/>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a:p>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7</a:t>
            </a:fld>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FF00"/>
                </a:solidFill>
                <a:effectLst/>
                <a:latin typeface="Comic Sans MS" pitchFamily="66" charset="0"/>
              </a:rPr>
              <a:t>8. Pace e accoglienza</a:t>
            </a:r>
          </a:p>
        </p:txBody>
      </p:sp>
      <p:sp>
        <p:nvSpPr>
          <p:cNvPr id="3" name="Segnaposto contenuto 2"/>
          <p:cNvSpPr>
            <a:spLocks noGrp="1"/>
          </p:cNvSpPr>
          <p:nvPr>
            <p:ph idx="1"/>
          </p:nvPr>
        </p:nvSpPr>
        <p:spPr/>
        <p:txBody>
          <a:bodyPr>
            <a:normAutofit fontScale="62500" lnSpcReduction="20000"/>
          </a:bodyPr>
          <a:lstStyle/>
          <a:p>
            <a:pPr lvl="0">
              <a:buNone/>
            </a:pPr>
            <a:r>
              <a:rPr lang="it-IT" b="1" dirty="0"/>
              <a:t>    </a:t>
            </a:r>
            <a:r>
              <a:rPr lang="it-IT" b="1" dirty="0">
                <a:latin typeface="Comic Sans MS" pitchFamily="66" charset="0"/>
              </a:rPr>
              <a:t>Promuovere atteggiamenti di pace e di accoglienza e </a:t>
            </a:r>
            <a:r>
              <a:rPr lang="it-IT" dirty="0">
                <a:latin typeface="Comic Sans MS" pitchFamily="66" charset="0"/>
              </a:rPr>
              <a:t>è l’ulteriore conseguenza di tali valori. Essere corresponsabili di tutti e solidali implica essere in pace con noi stessi e con gli altri. La pace interiore è una conquista, che va di pari passo con la pace nel mondo che ci circonda, dalla famiglia alla comunità, alla nazione e all’intero pianeta. Quindi nel Club c’è un posto per tutti indipendentemente dall’appartenenza etnica, dal colore della pelle, dal credo religioso, dalle convinzioni personali e dalla collocazione sociale. Non sono accettabili discriminazioni nell’accesso al Club e nella sua frequenza su queste basi. Coloro che ricorrono al Club sono già abbastanza discriminati nella società per la loro sofferenza perché si aggiungano  altre discriminazioni. Per far parte del Club è sufficiente rispettarne il modo semplice di funzionamento. Le famiglie dei Club fanno quanto di meglio possono per estendere il loro atteggiamento pacifico e accogliente  alla cultura sociale (o spiritualità antropologica) della comunità di appartenenza.</a:t>
            </a:r>
          </a:p>
          <a:p>
            <a:endParaRPr lang="it-IT" dirty="0">
              <a:latin typeface="Comic Sans MS" pitchFamily="66" charset="0"/>
            </a:endParaRPr>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a:p>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8</a:t>
            </a:fld>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solidFill>
                  <a:srgbClr val="FFFF00"/>
                </a:solidFill>
                <a:effectLst/>
                <a:latin typeface="Comic Sans MS" pitchFamily="66" charset="0"/>
              </a:rPr>
              <a:t>9.Rotazione degli incarichi</a:t>
            </a:r>
          </a:p>
        </p:txBody>
      </p:sp>
      <p:sp>
        <p:nvSpPr>
          <p:cNvPr id="3" name="Segnaposto contenuto 2"/>
          <p:cNvSpPr>
            <a:spLocks noGrp="1"/>
          </p:cNvSpPr>
          <p:nvPr>
            <p:ph idx="1"/>
          </p:nvPr>
        </p:nvSpPr>
        <p:spPr/>
        <p:txBody>
          <a:bodyPr>
            <a:normAutofit fontScale="62500" lnSpcReduction="20000"/>
          </a:bodyPr>
          <a:lstStyle/>
          <a:p>
            <a:pPr lvl="0">
              <a:buNone/>
            </a:pPr>
            <a:r>
              <a:rPr lang="it-IT" dirty="0"/>
              <a:t>     </a:t>
            </a:r>
            <a:r>
              <a:rPr lang="it-IT" dirty="0">
                <a:latin typeface="Comic Sans MS" pitchFamily="66" charset="0"/>
              </a:rPr>
              <a:t>I Club e le loro associazioni hanno bisogno di persone disponibili che sappiano mantenere reti funzionali e che si facciano carico di svolgere alcuni  “servizi” per prendersi cura della rete territoriale e comunitaria dei Club a livello locale, regionale, nazionale e internazionale. In tale senso non è omogeneo all’approccio ecologico sociale parlare di “cariche”, ma di “incarichi di servizio”, perché lo siano davvero realisticamente è necessario ridurre il grado di “potere” che esse inevitabilmente si portano con sé e che le associazioni dei club si ispirino all’ ecologia sociale, alla preparazione nella condivisione di percorsi e rendicontazione partecipata degli stessi. La principale correzione di questo rischio è la  </a:t>
            </a:r>
            <a:r>
              <a:rPr lang="it-IT" b="1" dirty="0">
                <a:latin typeface="Comic Sans MS" pitchFamily="66" charset="0"/>
              </a:rPr>
              <a:t>rotazione degli incarichi di servizio </a:t>
            </a:r>
            <a:r>
              <a:rPr lang="it-IT" dirty="0">
                <a:latin typeface="Comic Sans MS" pitchFamily="66" charset="0"/>
              </a:rPr>
              <a:t>necessari al movimento associativo dei club, che </a:t>
            </a:r>
            <a:r>
              <a:rPr lang="it-IT" u="sng" dirty="0">
                <a:latin typeface="Comic Sans MS" pitchFamily="66" charset="0"/>
              </a:rPr>
              <a:t>in linea di massima devono durare  1 o 2 anni</a:t>
            </a:r>
            <a:r>
              <a:rPr lang="it-IT" dirty="0">
                <a:latin typeface="Comic Sans MS" pitchFamily="66" charset="0"/>
              </a:rPr>
              <a:t> e che siano unici e irripetibili.  È necessaria la più ampia partecipazione possibile per far si che sempre un maggior numero di persone siano pronte per garantire  la  rotazione degli incarichi di servizio .  </a:t>
            </a:r>
          </a:p>
          <a:p>
            <a:endParaRPr lang="it-IT" dirty="0">
              <a:latin typeface="Comic Sans MS" pitchFamily="66" charset="0"/>
            </a:endParaRPr>
          </a:p>
        </p:txBody>
      </p:sp>
      <p:sp>
        <p:nvSpPr>
          <p:cNvPr id="4" name="Segnaposto piè di pagina 3"/>
          <p:cNvSpPr>
            <a:spLocks noGrp="1"/>
          </p:cNvSpPr>
          <p:nvPr>
            <p:ph type="ftr" sz="quarter" idx="11"/>
          </p:nvPr>
        </p:nvSpPr>
        <p:spPr/>
        <p:txBody>
          <a:bodyPr/>
          <a:lstStyle/>
          <a:p>
            <a:r>
              <a:rPr lang="it-IT" dirty="0" err="1"/>
              <a:t>Corlito</a:t>
            </a:r>
            <a:r>
              <a:rPr lang="it-IT" dirty="0"/>
              <a:t>, Venturina, 17.3.2019</a:t>
            </a:r>
          </a:p>
        </p:txBody>
      </p:sp>
      <p:sp>
        <p:nvSpPr>
          <p:cNvPr id="5" name="Segnaposto numero diapositiva 4"/>
          <p:cNvSpPr>
            <a:spLocks noGrp="1"/>
          </p:cNvSpPr>
          <p:nvPr>
            <p:ph type="sldNum" sz="quarter" idx="12"/>
          </p:nvPr>
        </p:nvSpPr>
        <p:spPr/>
        <p:txBody>
          <a:bodyPr/>
          <a:lstStyle/>
          <a:p>
            <a:fld id="{B007B441-5312-499D-93C3-6E37886527FA}" type="slidenum">
              <a:rPr lang="it-IT" smtClean="0"/>
              <a:pPr/>
              <a:t>9</a:t>
            </a:fld>
            <a:endParaRPr lang="it-IT"/>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lassia">
  <a:themeElements>
    <a:clrScheme name="Galassia">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Galassia">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alassia">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226</TotalTime>
  <Words>1543</Words>
  <Application>Microsoft Office PowerPoint</Application>
  <PresentationFormat>Presentazione su schermo (4:3)</PresentationFormat>
  <Paragraphs>56</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Calibri</vt:lpstr>
      <vt:lpstr>Comic Sans MS</vt:lpstr>
      <vt:lpstr>Rockwell</vt:lpstr>
      <vt:lpstr>Wingdings 2</vt:lpstr>
      <vt:lpstr>Galassia</vt:lpstr>
      <vt:lpstr>Stato attuale della Carta dei Valori:  1. corresponsabilità</vt:lpstr>
      <vt:lpstr>2. Reciprocità </vt:lpstr>
      <vt:lpstr>3. Solidarietà sociale </vt:lpstr>
      <vt:lpstr>4. Democrazia e ecologia</vt:lpstr>
      <vt:lpstr>5. Diritto di voto</vt:lpstr>
      <vt:lpstr>6. Tutela delle minoranze</vt:lpstr>
      <vt:lpstr>7. Gestione del conflitto</vt:lpstr>
      <vt:lpstr>8. Pace e accoglienza</vt:lpstr>
      <vt:lpstr>9.Rotazione degli incarichi</vt:lpstr>
      <vt:lpstr>10. Gratuità</vt:lpstr>
      <vt:lpstr>11.Autonomia e autogestione</vt:lpstr>
      <vt:lpstr>Ancora da esplicitare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“È possibile introdurre i principi della democrazia nel sistema ecologico sociale ?</dc:title>
  <dc:creator>Giuseppe Corlito</dc:creator>
  <cp:lastModifiedBy>Azelio Gani</cp:lastModifiedBy>
  <cp:revision>62</cp:revision>
  <dcterms:created xsi:type="dcterms:W3CDTF">2018-04-19T21:03:21Z</dcterms:created>
  <dcterms:modified xsi:type="dcterms:W3CDTF">2019-03-18T13:14:37Z</dcterms:modified>
</cp:coreProperties>
</file>