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0" r:id="rId4"/>
    <p:sldId id="256" r:id="rId5"/>
    <p:sldId id="258" r:id="rId6"/>
    <p:sldId id="264" r:id="rId7"/>
    <p:sldId id="259" r:id="rId8"/>
    <p:sldId id="265" r:id="rId9"/>
    <p:sldId id="266" r:id="rId10"/>
    <p:sldId id="268" r:id="rId11"/>
    <p:sldId id="263" r:id="rId12"/>
    <p:sldId id="262" r:id="rId13"/>
    <p:sldId id="26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4660"/>
  </p:normalViewPr>
  <p:slideViewPr>
    <p:cSldViewPr>
      <p:cViewPr varScale="1">
        <p:scale>
          <a:sx n="86" d="100"/>
          <a:sy n="86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D758E-B720-4D1D-83C4-BB4C25C4A0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F13A3-B8E8-4799-AFFF-B5F14AC706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25C31-F8E4-45DF-BF04-283639DCF70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E70F1-7A54-42AB-B6C5-363180B3F2A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372F9-4DEE-4102-AC20-C8284E3FC1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ACF1C-41C6-41B4-9B06-3D1B3AB6C3C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2D294-0A8D-4FD9-81EB-60FDE9F2869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D2CB3-6D9A-4FED-B527-920FA3AC13F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FACEE-3E7A-47D5-BE0D-5021F5D0EF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EC8D8-4CDE-47CA-851B-FF5918D5CF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205A3-DE60-40C2-94B9-A9B1315ABD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CFCD108-DEBB-4C83-A953-F6345199B67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it/url?sa=i&amp;rct=j&amp;q=&amp;esrc=s&amp;source=images&amp;cd=&amp;cad=rja&amp;uact=8&amp;ved=0CAcQjRw&amp;url=http://guamodi.blogspot.com/2013/09/accoglienza-scuola-dellinfanzia.html&amp;ei=phtCVL6OM8rjO_XlgfgN&amp;psig=AFQjCNFxTQETOgB4oai-4u8jRvpci1voJg&amp;ust=1413704974664667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it/url?sa=i&amp;rct=j&amp;q=&amp;esrc=s&amp;source=images&amp;cd=&amp;cad=rja&amp;uact=8&amp;docid=eNTyCueEXmMyOM&amp;tbnid=1_GcHTOHrcbUrM:&amp;ved=0CAcQjRw&amp;url=http://italia.6seconds.org/2013/11/il-coraggio-di-cambiare-3-webinar-gratuiti-25-26-27-novembre/&amp;ei=Vs4mVOmGMsnLaKvVgvAO&amp;psig=AFQjCNEJYMKxhWk7Zc6fxpke7rU84I-whw&amp;ust=1411915557052551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source=images&amp;cd=&amp;cad=rja&amp;uact=8&amp;docid=NVAtxwURDpYSEM&amp;tbnid=ciNIn5dT0oh-ZM&amp;ved=0CAgQjRw&amp;url=http://www.shinynote.com/story/andare-oltre-si-puo-683&amp;ei=H4ImVI7aAYPaaOingZgN&amp;psig=AFQjCNHFn_cUAs_WqD83gs8D-vT7XjqKyA&amp;ust=1411896223132390" TargetMode="External"/><Relationship Id="rId2" Type="http://schemas.openxmlformats.org/officeDocument/2006/relationships/hyperlink" Target="http://www.google.it/url?sa=i&amp;rct=j&amp;q=&amp;esrc=s&amp;source=images&amp;cd=&amp;cad=rja&amp;uact=8&amp;docid=LKhDcoiP9dAThM&amp;tbnid=TZQiKFoO-oHOMM:&amp;ved=0CAcQjRw&amp;url=http://www.antika.it/004044_roselle.html&amp;ei=9XwmVI6gFo2rOsj3gOAO&amp;psig=AFQjCNG37WF1TEzb6H-RcdlpoSdAJINehw&amp;ust=14118948804722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it/url?sa=i&amp;rct=j&amp;q=&amp;esrc=s&amp;source=images&amp;cd=&amp;cad=rja&amp;uact=8&amp;docid=LtKU5zNX4JRo9M&amp;tbnid=raVOo3bgwiRWwM:&amp;ved=0CAcQjRw&amp;url=http://www.tragicomico.it/il-cambiamento-che-vuoi-vedere-nel-mondo/&amp;ei=6c0mVOL-O5fsaJqigZAI&amp;psig=AFQjCNEJYMKxhWk7Zc6fxpke7rU84I-whw&amp;ust=1411915557052551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it/url?sa=i&amp;rct=j&amp;q=&amp;esrc=s&amp;source=images&amp;cd=&amp;cad=rja&amp;uact=8&amp;docid=jI7l5qzVpMJgfM&amp;tbnid=TgS3PwnN0UogvM:&amp;ved=0CAcQjRw&amp;url=http://www.conectatealalectura.cl/archives/470&amp;ei=xsgmVILUJ47larmegegE&amp;psig=AFQjCNExNDU2g2l68g-B8foorGS6rgCGqg&amp;ust=1411914252961698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 descr="C:\Users\Giulia\Desktop\Presentazione standard1.jpg"/>
          <p:cNvPicPr/>
          <p:nvPr/>
        </p:nvPicPr>
        <p:blipFill>
          <a:blip r:embed="rId2" cstate="print"/>
          <a:srcRect l="37369" t="54980" r="33394" b="19638"/>
          <a:stretch>
            <a:fillRect/>
          </a:stretch>
        </p:blipFill>
        <p:spPr bwMode="auto">
          <a:xfrm>
            <a:off x="228600" y="228600"/>
            <a:ext cx="182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asellaDiTesto 15"/>
          <p:cNvSpPr txBox="1"/>
          <p:nvPr/>
        </p:nvSpPr>
        <p:spPr>
          <a:xfrm>
            <a:off x="2286000" y="228600"/>
            <a:ext cx="64008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smtClean="0">
                <a:solidFill>
                  <a:srgbClr val="002060"/>
                </a:solidFill>
                <a:latin typeface="Arial Black" pitchFamily="34" charset="0"/>
              </a:rPr>
              <a:t>Con la collaborazione dei </a:t>
            </a:r>
            <a:r>
              <a:rPr lang="it-IT" sz="2500" dirty="0" smtClean="0">
                <a:solidFill>
                  <a:srgbClr val="FF0000"/>
                </a:solidFill>
                <a:latin typeface="Arial Black" pitchFamily="34" charset="0"/>
              </a:rPr>
              <a:t>C. A. T.  </a:t>
            </a:r>
            <a:r>
              <a:rPr lang="it-IT" sz="2500" b="1" spc="-150" dirty="0" smtClean="0">
                <a:solidFill>
                  <a:srgbClr val="002060"/>
                </a:solidFill>
                <a:latin typeface="Arial Black" pitchFamily="34" charset="0"/>
              </a:rPr>
              <a:t>"La Fenice"</a:t>
            </a:r>
            <a:r>
              <a:rPr lang="it-IT" sz="2500" spc="-150" dirty="0" smtClean="0">
                <a:solidFill>
                  <a:srgbClr val="002060"/>
                </a:solidFill>
                <a:latin typeface="Arial Black" pitchFamily="34" charset="0"/>
              </a:rPr>
              <a:t>, </a:t>
            </a:r>
            <a:r>
              <a:rPr lang="it-IT" sz="2500" b="1" spc="-150" dirty="0" smtClean="0">
                <a:solidFill>
                  <a:srgbClr val="002060"/>
                </a:solidFill>
                <a:latin typeface="Arial Black" pitchFamily="34" charset="0"/>
              </a:rPr>
              <a:t>"La Rinascita"</a:t>
            </a:r>
            <a:r>
              <a:rPr lang="it-IT" sz="2500" spc="-150" dirty="0" smtClean="0">
                <a:solidFill>
                  <a:srgbClr val="002060"/>
                </a:solidFill>
                <a:latin typeface="Arial Black" pitchFamily="34" charset="0"/>
              </a:rPr>
              <a:t>, </a:t>
            </a:r>
            <a:r>
              <a:rPr lang="it-IT" sz="2500" b="1" spc="-150" dirty="0" smtClean="0">
                <a:solidFill>
                  <a:srgbClr val="002060"/>
                </a:solidFill>
                <a:latin typeface="Arial Black" pitchFamily="34" charset="0"/>
              </a:rPr>
              <a:t>"La Scelta</a:t>
            </a:r>
            <a:r>
              <a:rPr lang="it-IT" sz="2500" spc="-150" dirty="0" smtClean="0">
                <a:solidFill>
                  <a:srgbClr val="002060"/>
                </a:solidFill>
                <a:latin typeface="Arial Black" pitchFamily="34" charset="0"/>
              </a:rPr>
              <a:t>" organizza un INCONTRO delle famiglie dei "</a:t>
            </a:r>
            <a:r>
              <a:rPr lang="it-IT" sz="2500" spc="-150" dirty="0" smtClean="0">
                <a:solidFill>
                  <a:srgbClr val="FF0000"/>
                </a:solidFill>
                <a:latin typeface="Arial Black" pitchFamily="34" charset="0"/>
              </a:rPr>
              <a:t>C</a:t>
            </a:r>
            <a:r>
              <a:rPr lang="it-IT" sz="2500" spc="-150" dirty="0" smtClean="0">
                <a:solidFill>
                  <a:srgbClr val="002060"/>
                </a:solidFill>
                <a:latin typeface="Arial Black" pitchFamily="34" charset="0"/>
              </a:rPr>
              <a:t>lub </a:t>
            </a:r>
            <a:r>
              <a:rPr lang="it-IT" sz="2500" spc="-150" dirty="0" smtClean="0">
                <a:solidFill>
                  <a:srgbClr val="FF0000"/>
                </a:solidFill>
                <a:latin typeface="Arial Black" pitchFamily="34" charset="0"/>
              </a:rPr>
              <a:t>A</a:t>
            </a:r>
            <a:r>
              <a:rPr lang="it-IT" sz="2500" spc="-150" dirty="0" smtClean="0">
                <a:solidFill>
                  <a:srgbClr val="002060"/>
                </a:solidFill>
                <a:latin typeface="Arial Black" pitchFamily="34" charset="0"/>
              </a:rPr>
              <a:t>lcologici </a:t>
            </a:r>
            <a:r>
              <a:rPr lang="it-IT" sz="2500" spc="-150" dirty="0" smtClean="0">
                <a:solidFill>
                  <a:srgbClr val="FF0000"/>
                </a:solidFill>
                <a:latin typeface="Arial Black" pitchFamily="34" charset="0"/>
              </a:rPr>
              <a:t>T</a:t>
            </a:r>
            <a:r>
              <a:rPr lang="it-IT" sz="2500" spc="-150" dirty="0" smtClean="0">
                <a:solidFill>
                  <a:srgbClr val="002060"/>
                </a:solidFill>
                <a:latin typeface="Arial Black" pitchFamily="34" charset="0"/>
              </a:rPr>
              <a:t>erritoriali“ con le famiglie della comunità locale sul tema: </a:t>
            </a:r>
            <a:endParaRPr lang="it-IT" sz="2500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9" name="Immagine 8" descr="C:\Users\Giulia\Desktop\X giovedì 25\2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971800"/>
            <a:ext cx="4572000" cy="2133600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228600" y="21336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latin typeface="Algerian" pitchFamily="82" charset="0"/>
              </a:rPr>
              <a:t>FAMIGLIE, BENESSERE E </a:t>
            </a:r>
            <a:r>
              <a:rPr lang="it-IT" sz="3600" b="1" dirty="0" err="1" smtClean="0">
                <a:latin typeface="Algerian" pitchFamily="82" charset="0"/>
              </a:rPr>
              <a:t>SOLIDARIETà</a:t>
            </a:r>
            <a:r>
              <a:rPr lang="it-IT" sz="3600" b="1" dirty="0" smtClean="0">
                <a:latin typeface="Algerian" pitchFamily="82" charset="0"/>
              </a:rPr>
              <a:t>.</a:t>
            </a:r>
            <a:endParaRPr lang="it-IT" sz="3600" b="1" dirty="0">
              <a:latin typeface="Algerian" pitchFamily="82" charset="0"/>
            </a:endParaRPr>
          </a:p>
        </p:txBody>
      </p:sp>
      <p:pic>
        <p:nvPicPr>
          <p:cNvPr id="1026" name="Picture 2" descr="C:\Users\azelio\Pictures\untitl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2819400"/>
            <a:ext cx="1513376" cy="1295400"/>
          </a:xfrm>
          <a:prstGeom prst="cloud">
            <a:avLst/>
          </a:prstGeom>
          <a:noFill/>
        </p:spPr>
      </p:pic>
      <p:pic>
        <p:nvPicPr>
          <p:cNvPr id="1027" name="Picture 3" descr="C:\Users\azelio\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2895600"/>
            <a:ext cx="1300161" cy="1300161"/>
          </a:xfrm>
          <a:prstGeom prst="cloud">
            <a:avLst/>
          </a:prstGeom>
          <a:noFill/>
        </p:spPr>
      </p:pic>
      <p:pic>
        <p:nvPicPr>
          <p:cNvPr id="10" name="Picture 5" descr="C:\Users\azelio\Desktop\untitle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0" y="4495800"/>
            <a:ext cx="3200400" cy="2129721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152400" y="5181600"/>
            <a:ext cx="541020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/>
                </a:solidFill>
                <a:latin typeface="Arial Black" pitchFamily="34" charset="0"/>
              </a:rPr>
              <a:t>Roselle 7 Novembre 2014</a:t>
            </a:r>
            <a:endParaRPr lang="it-IT" sz="2800" b="1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52400" y="6019800"/>
            <a:ext cx="54056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di Azelio Gani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S.-I.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 Club “La Scelta” Membro Club “La Rinascita”.</a:t>
            </a:r>
            <a:endParaRPr lang="it-IT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1.gstatic.com/images?q=tbn:ANd9GcRH-pl-UtyyOfverb7QUUVKIMry_D22586rBxAtLXkyqlXulAt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486025" cy="1838325"/>
          </a:xfrm>
          <a:prstGeom prst="rect">
            <a:avLst/>
          </a:prstGeom>
          <a:noFill/>
        </p:spPr>
      </p:pic>
      <p:sp>
        <p:nvSpPr>
          <p:cNvPr id="14" name="CasellaDiTesto 13"/>
          <p:cNvSpPr txBox="1"/>
          <p:nvPr/>
        </p:nvSpPr>
        <p:spPr>
          <a:xfrm>
            <a:off x="304800" y="152400"/>
            <a:ext cx="632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spc="-150" dirty="0" smtClean="0">
                <a:solidFill>
                  <a:srgbClr val="FF0000"/>
                </a:solidFill>
                <a:latin typeface="Arial Black" pitchFamily="34" charset="0"/>
              </a:rPr>
              <a:t>Anche per le associazioni, come per le famiglie è vantaggioso aprirsi al futuro e all’esterno senza mettere paletti e </a:t>
            </a:r>
            <a:endParaRPr lang="it-IT" sz="30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8600" y="19812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spc="-150" dirty="0" smtClean="0">
                <a:solidFill>
                  <a:srgbClr val="FF0000"/>
                </a:solidFill>
                <a:latin typeface="Arial Black" pitchFamily="34" charset="0"/>
              </a:rPr>
              <a:t>confrontandosi con tutti anche con pensieri e azioni che non condividiamo, ma spesso fanno parte del pensare comune e con gli altri ci piaccia o no, ci dobbiamo fare i conti.</a:t>
            </a:r>
            <a:endParaRPr lang="it-IT" sz="30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8600" y="3810000"/>
            <a:ext cx="8610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100" b="1" spc="-150" dirty="0" smtClean="0">
                <a:solidFill>
                  <a:srgbClr val="002060"/>
                </a:solidFill>
                <a:latin typeface="Arial Black" pitchFamily="34" charset="0"/>
              </a:rPr>
              <a:t>È bene ricordare che la chiusura porta allo scontro, solo confrontandoci e aprendoci agli altri possiamo avere  futuro, altresì se ci ostiniamo solo a coltivare il nostro orticello senza interessarci di ciò che ci circonda ci isoleremo e saremo perdenti. </a:t>
            </a:r>
            <a:endParaRPr lang="it-IT" sz="3100" b="1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810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spc="-150" dirty="0" smtClean="0">
                <a:solidFill>
                  <a:srgbClr val="002060"/>
                </a:solidFill>
                <a:latin typeface="Arial Black" pitchFamily="34" charset="0"/>
              </a:rPr>
              <a:t>Avere il coraggio di continuare a cambiare è un nostro dovere, </a:t>
            </a:r>
            <a:endParaRPr lang="it-IT" sz="4000" b="1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8600" y="1752600"/>
            <a:ext cx="46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  <a:latin typeface="Arial Black" pitchFamily="34" charset="0"/>
              </a:rPr>
              <a:t>ci conviene per noi, per la nostra famiglia,</a:t>
            </a:r>
            <a:endParaRPr lang="it-IT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8434" name="Picture 2" descr="https://encrypted-tbn0.gstatic.com/images?q=tbn:ANd9GcTkDeFljiT13MXUgEN7i-r5KQZp1ad6bIU4EYBfOJHhmSzt93kV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4126" b="19075"/>
          <a:stretch>
            <a:fillRect/>
          </a:stretch>
        </p:blipFill>
        <p:spPr bwMode="auto">
          <a:xfrm>
            <a:off x="4953000" y="1676400"/>
            <a:ext cx="3718560" cy="2057400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228600" y="3687901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002060"/>
                </a:solidFill>
                <a:latin typeface="Arial Black" pitchFamily="34" charset="0"/>
              </a:rPr>
              <a:t>per tutta la nostra comunità. </a:t>
            </a:r>
            <a:endParaRPr lang="it-IT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6270" y="4419601"/>
            <a:ext cx="845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spc="-150" dirty="0" smtClean="0">
                <a:solidFill>
                  <a:srgbClr val="C00000"/>
                </a:solidFill>
                <a:latin typeface="Arial Black" pitchFamily="34" charset="0"/>
              </a:rPr>
              <a:t>altrimenti ci dovremo rassegnare a rimanere       </a:t>
            </a:r>
            <a:r>
              <a:rPr lang="it-IT" sz="4400" b="1" u="sng" spc="-150" dirty="0" smtClean="0">
                <a:solidFill>
                  <a:srgbClr val="C00000"/>
                </a:solidFill>
                <a:latin typeface="Arial Black" pitchFamily="34" charset="0"/>
              </a:rPr>
              <a:t>ex alcolisti in trattamento</a:t>
            </a:r>
            <a:endParaRPr lang="it-IT" sz="4400" b="1" u="sng" spc="-15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zelio\Pictures\imagesIIPKXU6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5334000" cy="2461846"/>
          </a:xfrm>
          <a:prstGeom prst="cloud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152400" y="3581400"/>
            <a:ext cx="876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spc="-150" dirty="0" smtClean="0">
                <a:solidFill>
                  <a:srgbClr val="C00000"/>
                </a:solidFill>
                <a:latin typeface="Algerian" pitchFamily="82" charset="0"/>
              </a:rPr>
              <a:t>Spero di non avervi annoiato e di avervi dato qualche spunto per riflettere.</a:t>
            </a:r>
            <a:endParaRPr lang="it-IT" sz="4800" b="1" spc="-150" dirty="0">
              <a:solidFill>
                <a:srgbClr val="C00000"/>
              </a:solidFill>
              <a:latin typeface="Algerian" pitchFamily="82" charset="0"/>
            </a:endParaRPr>
          </a:p>
        </p:txBody>
      </p:sp>
      <p:pic>
        <p:nvPicPr>
          <p:cNvPr id="2051" name="Picture 3" descr="C:\Users\azelio\Pictures\imagesEUWOD8MF.jpg"/>
          <p:cNvPicPr>
            <a:picLocks noChangeAspect="1" noChangeArrowheads="1"/>
          </p:cNvPicPr>
          <p:nvPr/>
        </p:nvPicPr>
        <p:blipFill>
          <a:blip r:embed="rId3" cstate="print"/>
          <a:srcRect b="19355"/>
          <a:stretch>
            <a:fillRect/>
          </a:stretch>
        </p:blipFill>
        <p:spPr bwMode="auto">
          <a:xfrm>
            <a:off x="7010400" y="152400"/>
            <a:ext cx="1914525" cy="289560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685800" y="2286000"/>
            <a:ext cx="594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 smtClean="0">
                <a:solidFill>
                  <a:srgbClr val="002060"/>
                </a:solidFill>
                <a:latin typeface="Algerian" pitchFamily="82" charset="0"/>
              </a:rPr>
              <a:t>a tutti Voi</a:t>
            </a:r>
            <a:endParaRPr lang="it-IT" sz="8000" b="1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5" descr="data:image/jpeg;base64,/9j/4AAQSkZJRgABAQAAAQABAAD/2wCEAAkGBxMTEhUUExQWFhUXGR4aGRcYGB0gHBwZHBwfIB0eHhweHiogHR0lGxsbITEiJikrLi4uHCAzODMsNygtLisBCgoKDg0OGhAQGywkHyQsLCwsLCwsLCwsLCwsLCwsLCwsLCwsLCwsLCwsLCwsLCwsLCwsLCwsLCwsLCwsLCwsN//AABEIALcBEwMBIgACEQEDEQH/xAAcAAACAgMBAQAAAAAAAAAAAAAEBQMGAAECBwj/xABHEAACAQIEAwYDBAcGBAUFAAABAhEDIQAEEjEFQVEGEyJhcYEykaFCscHRFCNSYpLh8AcVFnKC8UNTorIXMzTC0iQlc8Pi/8QAGAEBAQEBAQAAAAAAAAAAAAAAAQACAwT/xAAiEQEBAQACAQUBAQEBAAAAAAAAARECEiEDEzFBUWFx8CL/2gAMAwEAAhEDEQA/APQ9ONEYlIxrTj1686KMZGJCMZi1I9OMjHeNRhGONONacbp1FYSrAjqCCPnhfV4/lVJBr0wQYPi2OLtIcHFcclMA5ftBlXfQtZC3IExPoTY4NbMoF1610j7UiPni7wZWacaKYTZvtdlKa6zUldWk6bkW+KNyvKRibI9pcrWLBKoOldTTIgT5+oxTnFlMSuNacQ5DilGsSKVRXK7gG/rHTz2xHxnilPLpqfnYKIk+k4u8zR1ElcajFRzH9oNJXjunKz8U/Z5kiPpN8Sv29oB1GhtBN3JFhbxQJJHPGfd4fp6VacZiPJZunWUPSdXU81Mx5HofLE+nHVnEeMx3GMjEscYzTjpyAJNh1O2KV2m7bd04TL6Wj4mIJvyCwfqcY5+pOPyZxt+Fz04zTildnO34q1O6zCCmQCe9mFPSVNwT74sOY7SZZZ/WBiBMLffa+3Lrgnq8bN09KZ6cZpxTf8cMKizR/VFoJElgOtrH054sdPj+WP8AxPmCPwti4+twv2rwsH6cZpxujVVvhZW/ykH7sdxjc5S/DOI9GNaMTBcZGHViHRjWnE0Y0Ri1YiKY1oxNGM04tWINOMxPGMxasNIxqMeDJ2jcAt3tY32DED5BunXE79qM0Zmo8vtcgESLj6Xx4vd/j0dHq3F+1GWoSGqAuAfCt7i0HkL/AHYQ/wDiCukxS8QH7Xh36xO0e+PK6nE3d9G07R0MH3GOmzzCEWDFrm8H8cZvq8t8KcYvGf7b1XLRUCBhGlbwCN9UapvvbFay2eZiXU1AWaAe8bxGCCYm/wB+FdbVBBbTqNgNyOWxj68sGZOV0oDYfEbavQHkJO+OfK37rWD6ObqqpVWZQ12iQpmxUjnNrnC5kIY3JmxjaZ363xHnq5Fqd1m8sSZPIXPL69MQUy66ixgn6W69bx88RFZrKSZLTYyQNUQJ9sR0M3TpgqDI3Pi3+gPthZm8ySs/KFO0X5236YV1apO5J9cMmhZBWRNRVZYydpiNoBmOd8R5muAyFKQudQPM7z7XnygYFo50aVC3YiDMTJt08sBNm2kS11kTGKRYsuR4j3LJWTwul/CTcGSAZN+kYl4v2qbMnXU8MQLKY58p9cVzLMQSReR4Z2n+UHHBEqYII33O9uW22HPGVYkzmaZpK6isbxb+WC+FkvSYAklSBpAkwwNxBFhH1wlLdPpgnJZl6RlSQeo/lvhzEfcPfNUCe4q1UkyRocLPU6ZHQYapxzPtTVWrMpWbgvqMkmSCvi6Dywk/xJVAEETzkGPvxJR7SVjbSpvyBm/v0xneayHa9pszTqCq1di37BA0m3NZ2kbiMGZjt9WZAVdFP7o5f6pMjqMU7iz+HUd2Ui/nB2wmUMQSNhvhl5WZoyauGb7QaySajQTESTeDB9fPAVLM2YtpmYXVJMSQbWwjymXqEiKbNO1v5RhjTyQa1V+7DGZMNHWYjGchE5bTqJsTYkA8+Q6EA/hg+rUL+FQVmWZpkG0AERPP6Y3RyGpIp1e802EKRpE7k9JH0xw3BsxI0glNpUzjFayu6NYKZM7EAEeXXrHLEH6co1aRb4jcny39OmOq/CaxYN3ZE7kkWa4685nGVMjVp+AUyQBAgbkb7GYxSjHXDONOvjBJKEBRcAEG1pubc+t8N+J9qc2+nTUZSbDSAoHUn5c8JsuKt0KafDLFlFiL33vgZsvWZjAMb6osQOnLD2v74GGmZ4jmKrEmtU/zatvbHWd49VGhjXqFlAhixH3EAnfCuqdKkajqa8D/ACj7vxwJWytUeKrSbcwpGm+3OJEg/LFLb51ZF24f/aNVIKVKatUiVYSOf2h6cwfbDLhX9oCkkZhAsSQyGRHmDefTHkuYpVFqElYLNbpcwL+uLTw/hlKmJq+KrzCuYEmw22+d8dfc5Tzo6R6Pne2WWQAoWqSJ8IIHuT+Rwmrf2hX8NER1Ln8F64pWdrUnQaXKjSDc7meo+7C984pEBpEWCyNv98Xu86ukeoUv7RsnHj1q3NQhYD3tPyxmPJXyaEz47+U/XGY37vL/AKD24Ly2ZWmjhV8SkCY8WnqYwJVzNSpU8Go7CT52knkMTU+Dm5LMett/rgqvSLftRtAA6emOOxsTSZVYCCxgkzfYbAevlgap+srLMzG0gn2HL+WNdwRFmnTE2+frgmlTYIADBIiRAkm2/pPyxnxEFqZZjVUWXT+yZPh5GDzxJVqsskRHpvMbfPE1bwQATPnuY8z5fdywBxABj8QUD39MZl7VOK9Rg0biRPoTB+v34iz9Y6iDO0lZ5RbbnjYYIovJPPpB3+YHywJWrAtLSTEe3l+GOkiFLWU0yrWHIL/XXALUS7nSDe4GOq1QMq6RdQfvn8cF8JYFxdQRcatiRsMangIn4PVUSVI57iY9N+eBv0XzxcM3QWnX102JVvHpIOkT8SkjlviOvWpUmOimrqXHhYSVBEwLmYtyxS61itUkIU84mwA+vvjirl2+dtun9Wx6HlMwhANNEH+kA/KPzxJVzfIqDtyXGbyw5HndDIsdlJ9BODqPBKzSRSeFubRAJgTPnbFg4prNlFtoX8hgzg716biq4YUwpDKRBYRyBuRqAPsMPanrFXfhdSmNb6VAPNgSfIAT9cOshlqbQUUE9dHP+LriDP1BWzB7zVBHh0RFzedIMYbU+GCjTZqKs1Qr4Rcm/MDrefbBfIyOquWpT+sVHY7nTf5zf1wHmshTOnQdETI0yDPkAMC0XzYpoDTcGSD4D8IAgn3J+WGuWpFqPevTeVkNdllhfmwA8JXbGZxs+1gRMjS5gnw6dmBI2Mxcz/XXBFPhVJp/Vi0jnYmV5necRcLrrUSqxU6lFiSYOrUBabG2/nh9kJekwjSTt9CD0J5fTGeWw9UFJBTpA0xpAEgCdibi+/XAdSvVY6e9Qa7KCJN+ntfDcUzoKx1t62I+X3YS9y5pFIKNqnvFWG0wRpvyvyjGcm+VfAOtl2QlmzDAE6iQpibDrviKtxqrVLKlUhTIIVeRER8WCRwiwDFmgcwPz9caz3ClJBpKiAASLySAJO5G8m18bk4/rKDJ8OqpL99UGreQB5fabB7ZipSF6g2/ZA95HKL45z+UQ90KYVNKKHOi7VAIYzMaTY3E74n4unfFTOkIioBFiACNTbeK+08hjPLKibNcdO52P7t/f7/bA2Qz612IdVZvsmLkDy8sBcS4NWkgFWSeTCenMzgfL5CvSYOBBHMH8sb48OOfIOeIVqcjwAwZM+sm3zvgp6jMVYQUgA7c+c+h68zjmvxMGjTQUnDwe8ZtpmxAAv4TBBHIdcB5ysxEKpjaNBgfXBmKlr5ZTq8OhbgX5jmZb7jzOFWYKh/AIXlJw0/uDMESADP70XPWeeIH7O5ob0mv0g/cTjrLP1IHzzTv8gI+t8ZiZez+ZP8Awqn8JxmFG+YpvBAF5sSd/fliNDWRRrJJNwF2jzJxHQ4os+W19/Wb4YVqcidajaQSecW+7HC3PkhXdjzt00g/j+GNUMyOd9Jm45xyj2x2uTknTJmedhzve58sS5wKqrcQwiw5xbncTbF4WF9TiknxT6n+X9Xwtr1g9zAv8sG53KEDkGn5+3WfvwDUy0GxDftFTKgzG43+mOnGT6DMnl3edCM8dOQP3Yk/uut/yqn8OLBS4vVRUsAWYKR3UAyBG+5gi5x3kOL5uomsd0AAdwAbdAWk3xrUro4ZmJ/8qp/CcOOE9nnkM4qKRy0SPmT+GDxxjNgBmFMAgESLnzAnbGqXaPOH4e6kTbTcRHn54Zn2LKa0uHMNxUI/ZO33T9cFrlDH/ln3OEqccz++hYm0Idv4sdZjj2cUwQoM/apkbe+Czj9GSnFHJPF1A/1T9+OkyFSdx6T+OEX+JM0QPFSHqhj/ALsEZbjmZJMvTgCbU2++TjHXgc5GrcPrEW0Ak82YgDy8PLEzcJqbSsxB3/LCeh2izEeJQPMqAPXedvLBtDi2YfSqGnrbYBGad9gBOLOCzkOpcHq21FSB0Meo+H64NPAaJEHVEzYxf2wLS4vUQlajqrL8Q7tgQRuIN8d1ONppJWss+dMwLc77YZeH4unITT4DSAIBcA9G/r5Yyh2YyyiIYiZgmbkQTfnFsR5zjtGmDFXUwB8IpnflfVET9BivUu2VeSGWmDEjwnrH7WNzlw/F05LcnZ+gBADAdAbfLElXJU6abPA/ZGqPYDFb/wAUZgwFFME76ka3XZsTHtHmAgLd0STBhHiPI94Dt9cW+nR15xPTqLqIBLQBJ0ldhvB522wJxzJlQHj5yCVP4jCTNZeoajMGJJO5Y3+ZJ+ZOLBwTI12o61qqQhgqZaD9IHQ7eWOV4Y1P6iyOWptTqkkAqAoIkwzEgCNmmCbdPPA/D40jvQoPPRqP/tGCuE8Oq06oDVS6mqradJBEEkL8UBfFtFxzAxBlckTT1AuAZgK+1zy0np1xnZ9FLSqUlcNp1BTddJuPO2AuL5glwaNIFZ+H4TFv9M7/AC88Eig37b/MSP8Apj5jE1FIVgZZjszHb2AiJvg8fqqClSRxJUq3nH849sQ1KPiRXptpv4wpZRPou2CRReR456+Ee/L8cT5idZNMFFOysNRjoYIt69MZyfoZX4AUuAtT/JHwz67xyMYX1aNSSAhXn4mgG46E8r4b5Gi5J1s1JrRUpKLLeZUzIkAW6HDLKdkP0hyaueWpKkKUARw3+XYwAbRzHTG+MlPhT81w6udo/itPvJj5YGPDswNkp+5n8uuPQV7BNTgCuWI5vO38W/ngTJ8GqP8ABpbTuCt7xpsWECAfyGG8bFigtms0vhFKw6JbGY9Ep8IK2YOWBMnS/U+eMxZ/FkeT5PhlIHUSSQZEkDmDyO2Cc7TDiwHqI3/2wxrZrKqYLPqEbLy3v0jpiKvmMo3NzzO4Iv5AdevL5l2+WcCK2lBTBM85ieeNGdMHSp3JZ+nkMMcuMssQKkRFw/X039MD1VyqyNJPXVPzub+55jFIsQGmpB2MRBJ+pPU4lyWTOltI3MzFomPWJ5+uJ8i1Gf1dAsxggkk7W9FAHScF1c2qQzpTRmkhWYnyja8HkOvLF1WIcvwhqsawZU6ovYgT6C8bxhnkeGhUiAIt4b2O/iifkML812oVToRTawkQsxYwfP0wVl8/nCAQtF5uT3iDpbxfjjfnPBMaPCad5UNJuxnnyj+eO24XRIjTb1P5xgdc1mnAmlSE9a1Kf5menTE6mqLBqIO8GpSt/wBU/THPryIccNoidCXtJDN94boTg0BANRDH1Y/jgA5/M6m0/owiw11QL9Y0kD0wblzXq7rRH/46rWH8AX5nD1snydcrw6g0zb0PXz88YvAqN7tfc6sB8R4h3caCGPTWPu1CbjqPyVHj2YEGVH7pZDfnP62YxdOXzoWF+zuXYjVrJXbxm30xMnBaE+FXJAizH8sVuv2lrgxrRo/Z035b97O/THdPtXUIAFJzI6i7De2v4ZnnyF8XTke1WYcAomPiHMy0zf8AHrIwQeF0B/w6cRERMjqSf69cVbL8erT46dQC8whMAA7frSBseXLEY7VnTIpE8vhb6wYEmBzxq8KNW1MnT5JTF+S8+u3vjipRoiBFIdICjc+kXP1xV1489YVlakwQUakwjeEd2eZa1zHnirGuWqq0WDKdI1ECLhQLmOUXwe3+nXq1LI05HgX+AfKRgmnlU1ACmgAknwi88ja+5tik1+OMWZtLyQLJ34GkWiAtowaOOVWgikTaDK1BMRHiKem/zxTjg+Vvo0qYbTpSfsmB/VsE1KDC9OFfaYsR0PljzulxggM7UZNp01OsRYgfMYb8Kz4quEWpWDnZKjMkzePHCk87H0xefixYsdekXGtUKOqsSJi4G6nYi4xXspRqU0HhfUBdRpk382iPzw5zDspPeI6m9+Q8MbspgRMwd7+RU5OulamwqVVpOKjLpNQgkKYUwSGXxLMbRyxnO3wvpKzA702Q850x7kNvgdCTNojmYi3mDE+WCK3AtOwFT94Gbn1/q+OBrQXBi8eHf8OmOdn8DWkRdv8Apn74xsZoAXSenhGw9J+/EVJyT410iQQA0yLzMRFo2PXG6gMkiI+4G/O8XxeE7OeWSO6N94MT9b88bPdxqFJTbkwB/wC3EGsg2YXkAifwFsQ1K1XYA2xb/FpvTz9ZFZVVgOcvMCLQCp6/niTgvG3yqlQisWfUzO5mbDaOQEDCUV2+0T8/p9MdtVGk8zbn5/dhnP8AFKZV+N1SxJapczaqwF9rarWxmFXeodmH0xmN+7y/Fqntmr6gmXLf5Gv6zgY5qosnSpncaVIM7yCMXFsjlUUlgkDm0W+nngpeG5bQH00dJiCSsnpAmfpjprVijHidVTOqOcaQPpF9zjFzdQ2ETN7CeW9r8vkMX1KFH9lP4QcEUkWLKo6AAflGIYpGXrOpkvEi4tcQPLrOAMzxup3reKDJ8UDn0kWHpj0Za1Mal7pCxO+kW99oty64LarQYaWp0oF4CCWPm1jHkBjWrHm1LieZMtSckx4vhiAOhsD7Y6y3FKi1FqZgOwHIiwt026Y9C1UVulOmDtBVY+oxCEW5KrPOAL4F5I6HaPLESQ0+afiDh3kmpVUDKsg8yI+mJVpjoPpiemBPP5zjNk+mpWUkQfZEYrnaHjCgVKZpMQu51wDsRyNpi2++LWlEGwBnFJzXG6bK+qjOoXMr9DG+DIvkrylfJtLVg6NNlXxgjqSQP4cMEyvDBE1KreQVh/8Ar/PFbz/dyAgZRbcyZ9htjdDLs0lRVbqVG38sdurGrN/9rBJIrHpuP/b+WOar5Hkte/kv4nocJaNTLgEN35OxChI/iLE/TBCUqNQxToV3IveovzslumM2QmAqZWQ3dZhjNySm/niV61KNKU6i3El3lSBygEc74BXhzAAihVAmx7xd/wCDyOCMpk6feKK80knxFqqhtPkpEzbfGfDUn8Ps/wAGelTr2RKfceFgXJIJSfLYsI32xQeG1FFZNYlAfFY7QRsPXHqnHe0OUq5WtTSqhbu9KDUCSZBixvtv+WPOkHhKrTF4nczpkXk7Xv7YuKq55ThNHTKSQwnUGMEHpJOJv7sUjTDaSIIBMfKemEXZTPMDpfvdH2TfQAOW1hHQ4uQdfT3/AJ4OXHBLCmlwugCDpIINiR+ZwWaNKIhf4Qd+VsMlfyt1OOlZDyHtGM3jf1FOYC1FKsGC7fEV22i/0547znFRl6St46xYwUkT1Bkm9hEn8sOAoiyzjSuRsYxrjxxUDwrjqVN6TIZgkj2uwEb9cMaebpPMkQbDxDfaOnLbGIVIKuuoG1yZ++2+EvE+zDsF/R3ARdwQNQ6EMVNxhsow4bKIwMIDHPn6jr64Br8NEgwIG9t9hBtYbc8AUeJ6arZdXU1FW4AJja//AFD7xhvRz94qKw6GJX3nxfPGc42EvrZBSRB0gHkTv6edt8bOX5MZPO0fdhsTSOzA7+GL26AtY46ejC+HxSYggHYT0kfPGbw/DpKcrTHIfKcc/oyCYQ/I/wAvvwyrOBZkIJFiBZfkeXTC/L1S5uKiHkXGpCPVdp3kjmPPGeioR1pgwUB89ON4YPlGndPv+oTGYutGvHs/nnrcgi8gvMeZ3OJeF1T3iyWMWF9hPLyFrYXmOuJMrVKtqWTG8Ccepl6opbePpju8XjCHLds6TQDTcGPsifuO2GFDjiOQFpVpMkDREgC8SbxgxaNUHpjuMBU+IFxPdVoG50gC/mTfp/viejmgY0q9xN9O3M/FtjJTqhnGzYfniOlnAQSZEWIax3jbpOOaWdR5g2EDcc+R6e/XERJwRQMb8/n+eFozyeZsSSOQEb+dxjv+9KZsjhn6Gx8t+Zm3WD0OJLMmfRFGoLJO5gdOpHXHmucytOhL1dDiYWmsGZgzuJEEbdcMeJUhW1O3jNMWEkaYb4YUfFcAn6DCftHw9KVJX0tqqEQSd4G5BEix9NsURbmOIZcuCKPhgRJMhr2MzKyYN5gD3YZHilBbJlmY6YmRYRuxmDLXkgC+FfDaKswGkfvE9drdBJ/rbFkrdjawJhkEG4lj9NGGJFT4iBChUQBdIRS2/oqke8nHOe4pHiKm/MHpt1BEAcsSVezuaRwqKr6hIIK2jeZAAPr59MTLwHP2mmD6vT/PDgI83x6oWZtIYsIJM72v5WEACBc88cpxuqzaoUWA+EbRBvve3yA5YcVuyGcdtXdKPIVFg4kTsbm4I7qlf9/p6YLFpAONVVm63mf1anex3Hnjo8ZzGytaZgAH15dbxixf4KzbCCtGOmr/APnGx2HzAvNAerH/AOGDCrv6ZmWBU1KhAFwSNt+d9xy6YvnZfgSVsuC5qlv3nNpJAi9vCN+UnCwdicyu9Sksxcs308OLz2VpChRNKtUQtYgzZh5e8/OcZ+0rFTgyhnJVlBbTAIC6osSAIOwNxBtY4qHEafEKdYaanfG5HdoCdoOpFUGBHMRj1rMZmgxhalI+K4LAgiCt55zIHn64reYzJUp41ZaawGJi7CwPi6ALAFhBxqVPMMtxbMq0iq0zMvBIPlqB0n0jBFXiddrmtHMaNv4dj1vOH/HOFrXqO5Do0+Jljx9D4okxHM2xrhnZnKOIqZurTabq1MfeCR88bzfhn4IFz+YnSKzQSL2Ebx8PLy9MG0+0GbpAMMzUBkgqTM8rrEH5Yt9P+znLxqXM1mB/ZVYj5Xx3/wCHGVYBf0isOlkmf4cYOkPCe2derWoU2p0mqFtOsKFeGbrHI7icWriHfiq0maWkDeCdXQ6bRtJB9t8R8L/s7pUaiVe+qO9NgwkLFuR54sGdy+sMsCDyMwQAfY8v6GM2meXmvabOZqj/AOW7gbBVXYDxEhgTbkZAnmcDcL7ZZtu8BrhYWVkLpF4gWsIM4tvFuDEjwrq8JXTFl53gEwYv6i3PFD4t2fcnvV8IINihBPWygieXLbljXGxWLf2H4rWzWZVHrzopEkG4bQALk8yxBxds3Qa+lZiFOxJAi9728Rt+WPJOweZ/RswWfxB0KWEkSQQRfeQMetrni6FYcah4tIgkRFwduZtGDnLp40PS4fTYTpB9p284xmHVHio0jXRDNAklRc9dsZjn1p2vEM9xmijFKdNDS0xpjwa4BkiJImeuwtheeO1YAlQQdxsR0I+Gx+hjAgqKQBpVSLgwATyve+OKwWZBBnlEW+eO+YwITiteCBUYAAR4j4Y+6cd5fPVlU/rCVb94kzbbkDYfPzwGEXr84/PG6oUWBB532n1nAEz8YrXGttBtp1WI81ECbY5p5yoFZRUcKxBIDEXHX544fLMsFgACd5Ee1zjpqa/FJsbaQp3254P8Tpc/V/5rn/WfnvewAv5Y2ufqadPeOBeYaJkzeIn3xOkgFQQFYXkCZiOhG2B6fhUXO3jXbflJX8cJR0sw5tq8N5B+GDEkjzIHyw2yBpUkQVXUFvEBDG4J0k8rQcR5PhwqXBBUQDLBQN/3L/15YLzHDQyrs6oumPhMksSdTASL39oxn7I/Mdo6bUxqdiWjxLIAOwNgSBIJ2JsNpwW+fyb0g1RVrMhgeIjcLJvvJO/LSOuK3Q7P1DDDSi2I1OASDeQOkbTgLMKCPfcRpJtqjqMPgHT8Yyy6npUQHI0wyhlEmSwuBNlFgI874mbtozAFruCw0gFVIO0kMdrnY3IuL4r1INMg2G5j7/lguigNNgQC6ywaTdeYi1wYOHIjah2qrBWUIIO8s0MDEWESRFjyEjHfDO1tZWACJ4nlifiLdeVhsOQiMV7viPh8J33P44zLVCXBO8zGLwvL1TsHnnq0GJ2WoVXfaFYySSTdjvizmY54qf8AZ3/6d4t+tb/tTFpkfPGg33YO+ljyt/V8VHifHqNXXRqNT8ALwBqPgNwVax6X5kWO2LXVbQpbmASLcwJGPG6VBaldyW7sHUxLAGSTcRIEknrYdYwUxYT2uCB0hpNktCwQZmL2MEAR7bYCo9rqguKWpZOuefhsdhaYMDpir1svpexRjMQP98S1wSWlQJ5abD8sZ3GsH1+MsWVTSUKCCFm3hm4Lc5POcWvsllDXVi6hWp2GkeELUBJ1Qd5Fz53xSckPskiDeY2/lPlj0n+zrKsgq+EkOy/ZKzawvusTcczbGbyUgLN53TWBdArzA30ESVJVRA1SQJtMjeIAeYo1XfU60rmwBYsii0NpF+VybYuy5JmNQPFTxtpI3VfE2kHeR4RI5xit57grpPdqFBsdTFQYmLi+osYmD+OHjyqsifgPFRl6dTUdKxrDMHiIvKhZAEHxE8xvOHPAu09PMwI0vEhbwfMH8CMVwZ1qbo06ZADEkB2UxIBYG3qJ9DcJ+0BFBhUoq6AiTDTHmtltygE+2N8bOVYr1bWJm2N6QbRjyHL9vKqwe8do5MAQY/rri2cE7dUa8AoyuTGkRJtuBO0DqThvESnmY4ayo0vqmfs9TMaRP0x53U7PZ8k6tL0mi3eKvgmSBBBExeY59TPog4zTN5ZY/aAvYHrMwRvgHMcVptGggFwYBVtJ87De457Y55I35edns7nDUPgME28SRA5Triwxe+A0660lSozIVsNTqR5X1E+2FrZvPAFWfKkbklGjysWFthN8NKdKpCNURR4ZZiGANp1KwtfkCNsN5bFJhgRU/bH8WNYTjiFH/n0xv9o//DGYzrRDQ4VkyyqadNWaAgcMGaRNgb/ODb0nteG5UMVegquJGmFJEGJsTAO4/CMVilmVqamSrV0pAhoAJ3gAeJjEk6jAv5DEmQz1EUi5J11bAmyoiNEQkSZnpvt11WcO8vS4azae6C+JVVmp+FixjwmPEJ3PviXJZfhtVnX9SNNtRQaWuYIJ3vb3HXCrMPQzFITUT9URciIEeFRJiDpN55RiMcRyyK1QiHXTHwnRqH2VAgbHbywhcqvZ3KSAyo1rDTPL3GBclleFu1RO7peBlQkqgDO0nQsDxMALwOfPlXP8QQVT9YqaWlnWVZSCZBIJIMwqghdvXAWa45l0UCmhcLEaoUSCeQFuvucEXheTkeGJpDU6SliNIYLJI6AdNsRcVbhlJdQoUqhYxpRQZ9eXIib74p2W4oNC1angUkqyAR3i+v2QBCxBxmZ42jBmgQo8KRubbHbkBJB574vKMafEsvVKCnSFKmslkUXPqBFo+7GuIcMpsKcyCUMAknSx2YgyJmbnrPWB+C8YpujNUgQdK01YgBoJkwLi8X5gnoMEvxnL6g5NIEfCppuYMTcsJ9NsWVa6y9AU6Z8SxSXYMbrG2oxPIW8hhRwfuHDd7ICAnTsDI+HexJjbeMT8Vza1dKUnpyPGxI0iFsAtrmTtHLfBdHO5dTTWMuVYLrLhd73EgC5IFyIEQBh65BKTGuCbBQvQAgfS+OmrjRAUAHmOcXgkzawMCMP6eZytOmSWyzHWBC0laEtIDEQSb3JgfXEdXtBQphe7tUAIkSVCsSQAANAMMAY+doxZrWlGYXUDKMABMwbA7HawMYCp02pupZWW8glSJHlIvvyxZG7RU6LhkqTqRErKFBXSOgKrMcvFaTiPOcfy1RaYqt3jBNBaCTB3uSNMwAVAG86jixazs52nXK1WDajTN2CgbRY3Pli2N26oTKpUI6kAf7Yrg7T0K7OatSpKqEBATxgtBXyWCTv02xDR7TZdmqEoxdzIPJRYaSARrHOTG1san+M074l2+TQyhDJtJa1/bFLqZaq5TRTdtRhYQmT5QP6vixZftRQpw6VFWpZCe58QQNcQToEjmNh9TMx23yyaVFWppQgKtJTC+EjwhgJkGDBA8sVilVD9AqSAabgkkfAZkTI23EH5YjTLsAxIYqDDNoMKYnSW2mOUzcYunB+JZUU6PfZuKhVqmstOhrwlgNRKsZVpvMzhYvaDK0yqzWIDs7sANGxEBQbzA3nkRjHRrsUZerTghQWY2BjY72g/XHqnEHNGj+kUxNRUBVZMOBBK22MSQ24vysfOsx2oozSCax4pd3u0BjChVIWCAL7ra7XwVS7Yp3FJe8qF5h6TIIFzpIctPw78trCDOb6dM5PTcrnBoplYKtpIaIJDmdgNzqEi3PpiDOUxVeFaVMQpmAQDEkTJNjJ8sUrg3ayhl0y9JQulY0szwwgzBIBWFspPOB64aZbtZTYMtMIpUkMNYgBoJFyA1wBboI3wdatiHitJqddaQDanJMKqnwKFkNIgKGKmxmSI6YA/R6iFgviOsEeEliGm0sfmbxbD1+M0atZIKPVLtbWDpH2hIFhpE3mYG2Aa2by9dmYVFQyQsOLlSZWd5tbr74tsMyqL2j7NMapaioGpoNO4YMTchTssmJ68hhFxDh1ai+ioCGFxB+oIx6rmaahdRZmYm21yTaOfQn03icC5/MUKqd1WpqxEyQXUhuRHjgG5ttIxqerlysWR5xWz9dhL1XNoHiIiNtumCMrxR2QJUqVRpJKFXIifiHn5Dlfrjivk3pG48JPhNiDHSDE22xCtRheT/DjpgSVM7UZhFSrpgKJJnT5xY++LZ2H4G1WshfXopgstyFkRC/PpyXCzhNdWUIuYalPxaaEH+PWJxaeDZLuc0larm2fTqswIB1KQLkmBB8tsc7cbkWV+GoDBpGR5/wAsaxYUoioA6lYa9x/PGsYL5tzuSqUpDRe+4O++xPMEe2MyuWb7SAAiQzWsDcgkXHphxmMqIplk0w0PUaQo5hRNhC+XPDHNqtes5VGNNR43qQiWtAbSTFj/ACx21zVwUerLAIBgyALnnc72tjdLLU3ViKh1lfg0kkmZMc+Rv+drTQz9B9SUVpgKGnxAXsBpUrcETc2x0maFKhNFkAdgO9HM21u1p3IAC2EG4GJYrObDMdGs1NMAIAZ6C0TAAG+N5Ph7O5SkAXF+Yi+5k+Wx87YtOapNRXxHXMMRJYvO91jkbTbl54lyM0wUhGB8RJlWTVeAognlOv2xnacVfiHDnJWl8dSJVVv4b+djubycSf3HmUUE0TKqDAItHXDzhFMBX1usRqPdq6libDxtBgXEA/ng2lnyEZi6pUDEg6r6QOt9UyRFrHnh1YpuR4ZmlPed2VnmYHLYCdU+046qZCsTq7qpBbTdb6jYAA3YyYti3Q1QAi4AGlUtAm9iJJk3mMSZLiRr1aSywFEQiimxUneZKm4IkEEe+LssUarwnMd4KYpHvBMrqWwkC5BgX5E474dwKvUfQFk357ECTMTi75lE20KYfWRBgwItEdSZNrnlgXhKstWtWQkhahGgEDdFJYtsAAZi4kD1xd11VfjnBGoaJqKxqCdImwG0zvufrhW1MqIIva42wZxjOCrWLkSNrsbgbXwJWqalmAIJAHQAD88aZrhDsBEm088S1KBAE2m39X98RU7iLCOcYkzLybEe3pGEO3qyJhBpItsT5dYOJ8lTqVJNOmHIiyox3tsvLC3b3xf+wbNSy9VdLktUU6V02gSGIP3GLR0wUxXu4zKrTAoBh4QQE+LSLyJkneSRFpxHncpWqL32hVVidIsJ8RERaSCDb0tBGLPw9KxWnopNBqEaoJMXkQBF/hvzsbHBnDWNKuuY3A1BlqEmo02ELAVGJBhttJvE2z2axQUoVoAFJ4cypFNvFtCqQLixMDzxr9FqzoNOrIiV7tpHSRpnFirVPClarr7tarFKIbS607kAxMAbAbwbGNrJx/jSiifi1VKZF3uoUSCIE7QI6ThnJmx5tk8lWYd4lOoQtywQkCN+UGBiSkhY6zrKi+oLIkbA2jHp3AMyGylJGoMq6NBY+AFQI1DxFiPP1wLmchXbh4ZF7mmo0qxUjTTUwCxYidQnxAQdRvzxdrpyYoa5JzE06unTM92dwesDw40mTd9T0qTtTUS9QKdIA+KW2O+2+L3leINTp0yijuAiqhaGZn1CZBMhpJEbGRgnK1qjVadAMEow3gZoYghgyKtzF56CPkdjjzqnSVj4QxQDeDY8vpywXwLKE5rLqUN6iEyLEBgbg2j8sWjiBp5bRTpvrAJAVFYxJEbdSd7SekxibI5TMu4DaqDg6glTdkBiY32t9MVtpxeG4UDvbx/D9kqBI8oBJtzgSMVbN8IonTVcKp8URO1tlTf1gxqwbw+hUQVE74MTJ7okiB1DHaTMkdQLYW1sxUpqq6GhtLaz8AQxIRyAWb4t56nGMKFMrFEq1NOZQMJ1KJDA61N9gDG0G04r3HezCrTWpQWo8xqRVLFfcSSP99jj0rIZfKV6bLl6xVwLpUMmbQzAmSOukxvzwj4eqUKhZqiOF1TTgghifikOdSkXBI+0NiIxqdpWXlo4dVIP6it4fihGt62tgjh9TMKyslOoyoYEoWUdRcFV39senUq3e1ancIFUQpNSowJY7hVK6WUDlIvOFOt6RYam0zpqMzjQNpJWIJ29MVtWG3CamZFJQ6sWvJFRep/e6YzFRzdfQ7LFSx5a49oIHytjWMdZ+N9ST9OSpQ7tgEGvV4RvblJ3ubnlbBVXPUWVaVRCEpgkLfc84BuTa98V2k8e2J6rb9SJ3O+OlYOf7zy6jwUL+ij8MMs92oV6VNHXvDHi1KtryVHLSOXtOKwyiAqrLBTqbqfIchAxlOgNI1WkEz7kfhgSx5PtAKzrTqBtEiCWgqOZ8IAgLNgByviap2jfU1h3ckKrBduXnPUzfFQ76Jn4psRb5eZ/rfEz0QqiSdW+/wBPYfXDZFqwV+1jqHimmogBDJgEXmDM7wL4h4b2hVF1Ok1Ju/hBaTO4X0thG1USCJJAF5ETHTTyjrgdsuYLT7dcWTBq4ZDtJUd3NOkRUNl0cluSzE7mYuYEDA1fOVSp17h9tQmNXw+C/UT632wl4fnNAdVBPeqFPUGZEeRmDg1Pi3+L4tMWDEc48vvxYdMaXFnRzoszCNQFgJ1bEe08sKuI5+uXdQ7eM+MdSQBc+gGO6qIukpJYm+rb+p644z2dPeMbeIDbqFAw5g0BmAFMTtI+pxxRcAkyPwviKobe5xwv1xpkSKgJ+IbdDjfgi7MfICPqT+GBgsY1UPXEhq8Q0nwLHnufny9gMP8Ag2d7nJPWIb/1IFuTGmCDPLniqqR1xbuD500+GVtDRqzCqwiZ/VE26G3pjN8mVNw/tMKNaiKisUpVA58RjYkWG8MQbzGBuJdpi2sqq6n1REmA51Eb3UNJA5ScJeI5j9YZAIFrjlAwKtWG1AAc8OfS7VYs1xVSlTYszatMHmFB3FgIMDz+esx2qYU6ahTKhZY8yun4bWkCJ88K3zMr4onlAv8APHP6WTCqBNgABv5+uM41q0ZjtnUqUmju0EEBIn4jcDUSIvjZ7a1Wyvcd4Ai0BSiBqMIF+8H2OK/+jshJIVoUwyhgZPhHxATv67YAzSOPj1SZ3m9/PDPAvldK3adVy1Omaa1atN0UMQTrSbjaxuY5WBAxHxDiOYNQlaelVbUEaNarBGk+IGYa45WxXRnVLUG0CKZTVppi4GnVP7RMHfecEHiJas1TUwJYkbgCTt6Dpgybp0fnu1lbuzpAps2zAXAU+ZImQRccjjhePPUopSq19LVK0vVCsXC89TSDEgQBsMK61MVqpXUFQAwd7G53iSWP1xBUpIBAab2Mj7h+eKRaveS7R0EEgs0XLaWJ67sZABuQDaTgTMdqqVRArJUYE81MCOYAmPafPFHA8WnVaeRt/OcPco/diQ4UMDbVJJjoBbaN+mDqdMKXaKiGVaSd0s3YAKSTADCIMg88G8F7QUqLku6lmksoQ6iJP2hYmLQbT6YqCVin2dagkKSNjvb+flifMZin3IZUQPJBkSQJmbjoQJ8sU4jV/wCKdtMpTOkIzSFYFVGziRMkSYNx64U5LtDReo1I6irAupIFjdiljcRseoOKYmWeqbkDQEQzNgAFG3QCT79cNGoDLBTI71rGJPwt8QkGLW88Y5cpxufavJYK3aLLBiGRiRadKnbznGYTZLOZgopSlTK8iaMk+pC3vjMPuDtFXRQQfLmeg/3wRlqSlZK7W3gG/ljMZjpamxVGoE2tB5iIjb0tjnMLYaCdIEfjjMZjHK+Ygxpc8SqxaJ5WxvGY3U0QYMdL/h9+NBARuSxgnkNrjzi2MxmDfCd0co2ogbhgszzmB9cTlyiEEn4ogG2159ZH9HGYzGO11OMrT7xkEkAsFt5m9p98EcVpLTdqYGoiwLbiJHK3LGYzHRkozG30xGD0xmMw1M1Y2pxmMwJuflhvk6//ANK9PkaqubdEIA+pxrGYkhz6zUYdDgUqOW3njMZhq4pqST4SYBwUFCXVjMqwMCxBkG4/DGsZgaTcU4izkNsAZETY6pt7/LALPJ1YzGYkky6wTM25e2DaFJiBoMFjbabX33xrGYxzuFKoYKPFG/Un1vzJJwFlqK6+pIMTyIv9wOMxmKfBQVyZO0ScFZELrBqDUoBttfltjMZht/8AIdrVBpilBBLlp9RA8+WGuT4LpkVGadJIAIidgdrRJ6zHKcZjMef1udmYOVQ8boIKoqQQp3RYC6hBcCTMENIsInyxLnRqohyJITWZ/ZMaYgm8ADbl1ONYzGL54xi0Ec/qvr0/umSR7xjeMxmO3t8Q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0800" y="-1828800"/>
            <a:ext cx="5715000" cy="3810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76600" y="44196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latin typeface="Algerian" pitchFamily="82" charset="0"/>
              </a:rPr>
              <a:t> </a:t>
            </a:r>
            <a:r>
              <a:rPr lang="it-IT" sz="4800" b="1" dirty="0" smtClean="0">
                <a:solidFill>
                  <a:srgbClr val="002060"/>
                </a:solidFill>
                <a:latin typeface="Algerian" pitchFamily="82" charset="0"/>
              </a:rPr>
              <a:t>verso la sobrietà</a:t>
            </a:r>
            <a:r>
              <a:rPr lang="it-IT" sz="4800" b="1" dirty="0" smtClean="0">
                <a:latin typeface="Algerian" pitchFamily="82" charset="0"/>
              </a:rPr>
              <a:t>.</a:t>
            </a:r>
            <a:endParaRPr lang="it-IT" sz="3600" b="1" dirty="0">
              <a:latin typeface="Algerian" pitchFamily="82" charset="0"/>
            </a:endParaRPr>
          </a:p>
        </p:txBody>
      </p:sp>
      <p:pic>
        <p:nvPicPr>
          <p:cNvPr id="2050" name="Picture 2" descr="http://www.shinynote.com/content/stories/683/images/zoom_04_fb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61728" b="10345"/>
          <a:stretch>
            <a:fillRect/>
          </a:stretch>
        </p:blipFill>
        <p:spPr bwMode="auto">
          <a:xfrm>
            <a:off x="685800" y="1219200"/>
            <a:ext cx="1981200" cy="4747444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2895600" y="1219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chemeClr val="accent3">
                    <a:lumMod val="10000"/>
                  </a:schemeClr>
                </a:solidFill>
                <a:latin typeface="Algerian" pitchFamily="82" charset="0"/>
              </a:rPr>
              <a:t>oltre l'astinenza</a:t>
            </a:r>
            <a:endParaRPr lang="it-IT" sz="3200" dirty="0">
              <a:latin typeface="Algerian" pitchFamily="82" charset="0"/>
            </a:endParaRPr>
          </a:p>
        </p:txBody>
      </p:sp>
      <p:sp>
        <p:nvSpPr>
          <p:cNvPr id="9" name="Freccia circolare a sinistra 8"/>
          <p:cNvSpPr/>
          <p:nvPr/>
        </p:nvSpPr>
        <p:spPr bwMode="auto">
          <a:xfrm rot="293180">
            <a:off x="7018544" y="1889978"/>
            <a:ext cx="1600200" cy="3837806"/>
          </a:xfrm>
          <a:prstGeom prst="curvedLeftArrow">
            <a:avLst/>
          </a:prstGeom>
          <a:blipFill>
            <a:blip r:embed="rId5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28600" y="381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latin typeface="Algerian" pitchFamily="82" charset="0"/>
              </a:rPr>
              <a:t>Il futuro dei club e delle famiglie.</a:t>
            </a:r>
            <a:endParaRPr lang="it-IT" sz="3600" b="1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04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spc="-150" dirty="0" smtClean="0">
                <a:solidFill>
                  <a:srgbClr val="002060"/>
                </a:solidFill>
                <a:latin typeface="Arial Black" pitchFamily="34" charset="0"/>
              </a:rPr>
              <a:t>Astinenza = </a:t>
            </a:r>
          </a:p>
          <a:p>
            <a:r>
              <a:rPr lang="it-IT" sz="4000" b="1" spc="-150" dirty="0" smtClean="0">
                <a:solidFill>
                  <a:srgbClr val="002060"/>
                </a:solidFill>
                <a:latin typeface="Arial Black" pitchFamily="34" charset="0"/>
              </a:rPr>
              <a:t>costrizione e rinuncia a ciò può procurare piacere ai sensi</a:t>
            </a:r>
            <a:endParaRPr lang="it-IT" sz="4000" b="1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239000" y="1676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raditional Arabic" pitchFamily="18" charset="-78"/>
                <a:cs typeface="Traditional Arabic" pitchFamily="18" charset="-78"/>
              </a:rPr>
              <a:t>vocabolario della lingua italiana</a:t>
            </a:r>
            <a:endParaRPr lang="it-IT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28600" y="2362200"/>
            <a:ext cx="6629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800" b="1" spc="-150" dirty="0" smtClean="0">
                <a:solidFill>
                  <a:srgbClr val="C00000"/>
                </a:solidFill>
                <a:latin typeface="Arial Black" pitchFamily="34" charset="0"/>
              </a:rPr>
              <a:t>La </a:t>
            </a:r>
            <a:r>
              <a:rPr lang="it-IT" sz="3800" b="1" u="sng" spc="-150" dirty="0" smtClean="0">
                <a:solidFill>
                  <a:srgbClr val="C00000"/>
                </a:solidFill>
                <a:latin typeface="Arial Black" pitchFamily="34" charset="0"/>
              </a:rPr>
              <a:t>sobrietà</a:t>
            </a:r>
            <a:r>
              <a:rPr lang="it-IT" sz="3800" b="1" spc="-150" dirty="0" smtClean="0">
                <a:solidFill>
                  <a:srgbClr val="C00000"/>
                </a:solidFill>
                <a:latin typeface="Arial Black" pitchFamily="34" charset="0"/>
              </a:rPr>
              <a:t>, non significa solamente astinenza, ma un insieme delle migliori caratteristiche </a:t>
            </a:r>
            <a:r>
              <a:rPr lang="it-IT" sz="3800" b="1" u="sng" spc="-150" dirty="0" smtClean="0">
                <a:solidFill>
                  <a:srgbClr val="C00000"/>
                </a:solidFill>
                <a:latin typeface="Arial Black" pitchFamily="34" charset="0"/>
              </a:rPr>
              <a:t>antrospirituali</a:t>
            </a:r>
            <a:r>
              <a:rPr lang="it-IT" sz="3800" b="1" spc="-150" dirty="0" smtClean="0">
                <a:solidFill>
                  <a:srgbClr val="C00000"/>
                </a:solidFill>
                <a:latin typeface="Arial Black" pitchFamily="34" charset="0"/>
              </a:rPr>
              <a:t> umane tra le quali è compresa </a:t>
            </a:r>
            <a:r>
              <a:rPr lang="it-IT" sz="3800" b="1" u="sng" spc="-150" dirty="0" smtClean="0">
                <a:solidFill>
                  <a:srgbClr val="C00000"/>
                </a:solidFill>
                <a:latin typeface="Arial Black" pitchFamily="34" charset="0"/>
              </a:rPr>
              <a:t>anche l’astinenza</a:t>
            </a:r>
            <a:endParaRPr lang="it-IT" sz="3800" b="1" u="sng" spc="-15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171" name="Picture 3" descr="C:\Users\azelio\Desktop\hudolin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2895600"/>
            <a:ext cx="1887537" cy="2665801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6934200" y="5867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raditional Arabic" pitchFamily="18" charset="-78"/>
                <a:cs typeface="Traditional Arabic" pitchFamily="18" charset="-78"/>
              </a:rPr>
              <a:t>Vladimir Hudolin</a:t>
            </a:r>
            <a:endParaRPr lang="it-IT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28600" y="381000"/>
            <a:ext cx="8610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 smtClean="0">
                <a:solidFill>
                  <a:srgbClr val="7030A0"/>
                </a:solidFill>
                <a:latin typeface="Arial Black" pitchFamily="34" charset="0"/>
              </a:rPr>
              <a:t>Il 19 Gennaio sono due anni che ho smesso di bere, eppure ho passato la mia vita </a:t>
            </a:r>
            <a:r>
              <a:rPr lang="it-IT" sz="2600" dirty="0" err="1" smtClean="0">
                <a:solidFill>
                  <a:srgbClr val="7030A0"/>
                </a:solidFill>
                <a:latin typeface="Arial Black" pitchFamily="34" charset="0"/>
              </a:rPr>
              <a:t>bevendo…</a:t>
            </a:r>
            <a:endParaRPr lang="it-IT" sz="26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04800" y="1447800"/>
            <a:ext cx="8305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0000"/>
                </a:solidFill>
                <a:latin typeface="Arial Black" pitchFamily="34" charset="0"/>
              </a:rPr>
              <a:t>Sono Manuel, ho 34 anni e sono 3 anni che non bevo più alcol e che frequento il </a:t>
            </a:r>
            <a:r>
              <a:rPr lang="it-IT" sz="2600" b="1" dirty="0" err="1" smtClean="0">
                <a:solidFill>
                  <a:srgbClr val="FF0000"/>
                </a:solidFill>
                <a:latin typeface="Arial Black" pitchFamily="34" charset="0"/>
              </a:rPr>
              <a:t>Club…</a:t>
            </a:r>
            <a:endParaRPr lang="it-IT" sz="2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4800" y="2438400"/>
            <a:ext cx="852889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latin typeface="Arial Black" pitchFamily="34" charset="0"/>
              </a:rPr>
              <a:t>Vergogna: questo turbamento profondo mi prendeva dopo, sempre dopo la mia ennesima ricaduta in quel bicchiere. Quando bevevo stavo bene, era un’illusione di stare bene , mi sentivo forte, fiero, di sicuro non mi vergognavo ma il giorno dopo dentro di me ricompariva </a:t>
            </a:r>
            <a:r>
              <a:rPr lang="it-IT" sz="2600" dirty="0" err="1" smtClean="0">
                <a:latin typeface="Arial Black" pitchFamily="34" charset="0"/>
              </a:rPr>
              <a:t>vergogna…</a:t>
            </a:r>
            <a:endParaRPr lang="it-IT" sz="2600" dirty="0">
              <a:latin typeface="Arial Black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4800" y="5486400"/>
            <a:ext cx="8534400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it-IT" sz="3200" spc="-150" dirty="0" smtClean="0">
                <a:solidFill>
                  <a:schemeClr val="accent1"/>
                </a:solidFill>
                <a:latin typeface="Arial Black" pitchFamily="34" charset="0"/>
              </a:rPr>
              <a:t>Cosi iniziano molte nostre testimonianze </a:t>
            </a:r>
            <a:r>
              <a:rPr lang="it-IT" sz="3200" spc="-150" smtClean="0">
                <a:solidFill>
                  <a:schemeClr val="accent1"/>
                </a:solidFill>
                <a:latin typeface="Arial Black" pitchFamily="34" charset="0"/>
              </a:rPr>
              <a:t>“forse bello</a:t>
            </a:r>
            <a:r>
              <a:rPr lang="it-IT" sz="3200" spc="-150" dirty="0" smtClean="0">
                <a:solidFill>
                  <a:schemeClr val="accent1"/>
                </a:solidFill>
                <a:latin typeface="Arial Black" pitchFamily="34" charset="0"/>
              </a:rPr>
              <a:t>”, ma come finiscono?????</a:t>
            </a:r>
            <a:endParaRPr lang="it-IT" sz="3200" spc="-15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28600" y="10668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spc="-150" dirty="0" smtClean="0">
                <a:solidFill>
                  <a:srgbClr val="002060"/>
                </a:solidFill>
                <a:latin typeface="Arial Black" pitchFamily="34" charset="0"/>
              </a:rPr>
              <a:t>… domani compio 100 giorni di astinenza e spero proprio di continuare.</a:t>
            </a:r>
            <a:endParaRPr lang="it-IT" sz="2800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8600" y="21336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spc="-150" dirty="0" smtClean="0">
                <a:solidFill>
                  <a:srgbClr val="C00000"/>
                </a:solidFill>
                <a:latin typeface="Arial Black" pitchFamily="34" charset="0"/>
              </a:rPr>
              <a:t>… ho passato dei periodi molto brutti con mia mamma, ma oggi sono fiera di lei perché ho ritrovato la mia vecchia e cara mamma che l’alcol mi aveva portato via.</a:t>
            </a:r>
            <a:endParaRPr lang="it-IT" sz="2400" b="1" spc="-15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8600" y="3352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spc="-150" dirty="0" smtClean="0">
                <a:solidFill>
                  <a:srgbClr val="002060"/>
                </a:solidFill>
                <a:latin typeface="Arial Black" pitchFamily="34" charset="0"/>
              </a:rPr>
              <a:t>… sono passati 6.000 giorni “6.000 giorni” di lucidità ritrovata, di giorni vissuti libero dalla schiavitù di quello che avevo scambiato per un amico inseparabile.</a:t>
            </a:r>
            <a:endParaRPr lang="it-IT" sz="2400" b="1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4800" y="2286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spc="-150" dirty="0" smtClean="0">
                <a:solidFill>
                  <a:srgbClr val="FF0000"/>
                </a:solidFill>
                <a:latin typeface="Arial Black" pitchFamily="34" charset="0"/>
              </a:rPr>
              <a:t>Tante finiscono così</a:t>
            </a:r>
            <a:endParaRPr lang="it-IT" sz="5400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43000" y="4724400"/>
            <a:ext cx="6618384" cy="76944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sz="4400" b="1" spc="-150" dirty="0" smtClean="0">
                <a:solidFill>
                  <a:schemeClr val="accent5"/>
                </a:solidFill>
                <a:latin typeface="Arial Black" pitchFamily="34" charset="0"/>
              </a:rPr>
              <a:t>… ma questa cos’è???</a:t>
            </a:r>
            <a:endParaRPr lang="it-IT" sz="4400" b="1" spc="-150" dirty="0">
              <a:solidFill>
                <a:schemeClr val="accent5"/>
              </a:solidFill>
              <a:latin typeface="Arial Black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8600" y="5638800"/>
            <a:ext cx="8686800" cy="89255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sz="5200" b="1" spc="-150" dirty="0" smtClean="0">
                <a:solidFill>
                  <a:schemeClr val="accent5"/>
                </a:solidFill>
                <a:latin typeface="Arial Black" pitchFamily="34" charset="0"/>
              </a:rPr>
              <a:t>Astinenza o Sobrietà???</a:t>
            </a:r>
            <a:endParaRPr lang="it-IT" sz="5200" b="1" spc="-150" dirty="0">
              <a:solidFill>
                <a:schemeClr val="accent5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2286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spc="-150" dirty="0" smtClean="0">
                <a:solidFill>
                  <a:srgbClr val="FF0000"/>
                </a:solidFill>
                <a:latin typeface="Arial Black" pitchFamily="34" charset="0"/>
              </a:rPr>
              <a:t>Queste conclusioni a me non piacciono molto, forse non possiamo più sognare???</a:t>
            </a:r>
            <a:endParaRPr lang="it-IT" sz="40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28600" y="23622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002060"/>
                </a:solidFill>
                <a:latin typeface="Arial Black" pitchFamily="34" charset="0"/>
              </a:rPr>
              <a:t>Sognare per il nostro futuro, senza accontentarci di aver smesso di bere???</a:t>
            </a:r>
            <a:endParaRPr lang="it-IT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04800" y="44958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spc="-150" dirty="0" smtClean="0">
                <a:solidFill>
                  <a:srgbClr val="FF0000"/>
                </a:solidFill>
                <a:latin typeface="Arial Black" pitchFamily="34" charset="0"/>
              </a:rPr>
              <a:t>Oppure abbiamo troppa paura del futuro, da temere il cambiamento???</a:t>
            </a:r>
            <a:endParaRPr lang="it-IT" sz="40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52400" y="228600"/>
            <a:ext cx="881221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600" spc="-150" dirty="0" smtClean="0">
                <a:solidFill>
                  <a:srgbClr val="FF0000"/>
                </a:solidFill>
                <a:latin typeface="Arial Black" pitchFamily="34" charset="0"/>
              </a:rPr>
              <a:t>… ricordiamoci, che al club si va per smettere di bere, ma </a:t>
            </a:r>
            <a:r>
              <a:rPr lang="it-IT" sz="3600" spc="-150" dirty="0" smtClean="0">
                <a:solidFill>
                  <a:srgbClr val="FF0000"/>
                </a:solidFill>
                <a:latin typeface="Arial Black" pitchFamily="34" charset="0"/>
                <a:ea typeface="Cambria Math" pitchFamily="18" charset="0"/>
              </a:rPr>
              <a:t>soprattutto per iniziare  e consolidare il </a:t>
            </a:r>
            <a:r>
              <a:rPr lang="it-IT" sz="3600" u="sng" spc="-150" dirty="0" smtClean="0">
                <a:solidFill>
                  <a:srgbClr val="FF0000"/>
                </a:solidFill>
                <a:latin typeface="Arial Black" pitchFamily="34" charset="0"/>
                <a:ea typeface="Cambria Math" pitchFamily="18" charset="0"/>
              </a:rPr>
              <a:t>NOSTRO</a:t>
            </a:r>
            <a:r>
              <a:rPr lang="it-IT" sz="3600" spc="-150" dirty="0" smtClean="0">
                <a:solidFill>
                  <a:srgbClr val="FF0000"/>
                </a:solidFill>
                <a:latin typeface="Arial Black" pitchFamily="34" charset="0"/>
                <a:ea typeface="Cambria Math" pitchFamily="18" charset="0"/>
              </a:rPr>
              <a:t> cambiamento dello stile di vita</a:t>
            </a:r>
            <a:r>
              <a:rPr lang="it-IT" sz="3600" spc="-15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it-IT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2052" name="Picture 4" descr="https://encrypted-tbn2.gstatic.com/images?q=tbn:ANd9GcTuhztwrYvZFY2LXmJCFXdzWBLYzrgAeANlQsI8jMo2FCjcKPls_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743200"/>
            <a:ext cx="2133600" cy="3666583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152400" y="2362200"/>
            <a:ext cx="6477000" cy="4430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400" spc="-150" dirty="0" smtClean="0">
                <a:solidFill>
                  <a:srgbClr val="002060"/>
                </a:solidFill>
                <a:latin typeface="Arial Black" pitchFamily="34" charset="0"/>
              </a:rPr>
              <a:t>Dobbiamo continuare a rinnovarci, cercare la gioia del presente, fare progetti per il nostro futuro, sfidare le novità e se è possibile ricordare il passato con un sorriso, anche quando ci ha fatto male.</a:t>
            </a:r>
            <a:endParaRPr lang="it-IT" sz="3400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781800" y="4724400"/>
            <a:ext cx="2133600" cy="193899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spc="-150" dirty="0" smtClean="0"/>
              <a:t>Sii il cambiamento che vuoi vedere nel mondo</a:t>
            </a:r>
            <a:endParaRPr lang="it-IT" sz="2400" b="1" spc="-1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810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spc="-150" dirty="0" smtClean="0">
                <a:latin typeface="Arial Black" pitchFamily="34" charset="0"/>
              </a:rPr>
              <a:t>L’umanità ha fatto progressi</a:t>
            </a:r>
            <a:endParaRPr lang="it-IT" sz="4000" b="1" spc="-150" dirty="0">
              <a:latin typeface="Arial Black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8600" y="11430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spc="-150" dirty="0" smtClean="0">
                <a:solidFill>
                  <a:srgbClr val="FF0000"/>
                </a:solidFill>
                <a:latin typeface="Arial Black" pitchFamily="34" charset="0"/>
              </a:rPr>
              <a:t>Quando l’uomo ha iniziato a scrivere sulla pietra è stata una novità, è stato l’inizio della nostra memoria.</a:t>
            </a:r>
            <a:endParaRPr lang="it-IT" sz="32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Picture 2" descr="https://encrypted-tbn3.gstatic.com/images?q=tbn:ANd9GcSxMv8Gm4LdBjUke34YMg_RorBmYMjH715LFuqrMgni5JxhIV5lo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0904" t="23101" r="65629" b="30435"/>
          <a:stretch>
            <a:fillRect/>
          </a:stretch>
        </p:blipFill>
        <p:spPr bwMode="auto">
          <a:xfrm>
            <a:off x="7924800" y="1295400"/>
            <a:ext cx="914400" cy="1295400"/>
          </a:xfrm>
          <a:prstGeom prst="rect">
            <a:avLst/>
          </a:prstGeom>
          <a:noFill/>
        </p:spPr>
      </p:pic>
      <p:sp>
        <p:nvSpPr>
          <p:cNvPr id="16" name="CasellaDiTesto 15"/>
          <p:cNvSpPr txBox="1"/>
          <p:nvPr/>
        </p:nvSpPr>
        <p:spPr>
          <a:xfrm>
            <a:off x="1295400" y="2751463"/>
            <a:ext cx="7467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spc="-150" dirty="0" smtClean="0">
                <a:latin typeface="Arial Black" pitchFamily="34" charset="0"/>
              </a:rPr>
              <a:t>Per millenni si è scritto e letto libri e giornali, si è comunicato e si comunica con il mondo intero le notizie sono alla portata di tutti. </a:t>
            </a:r>
            <a:endParaRPr lang="it-IT" sz="3200" b="1" spc="-150" dirty="0">
              <a:latin typeface="Arial Black" pitchFamily="34" charset="0"/>
            </a:endParaRPr>
          </a:p>
        </p:txBody>
      </p:sp>
      <p:pic>
        <p:nvPicPr>
          <p:cNvPr id="13" name="Picture 2" descr="https://encrypted-tbn3.gstatic.com/images?q=tbn:ANd9GcSxMv8Gm4LdBjUke34YMg_RorBmYMjH715LFuqrMgni5JxhIV5lo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54625" t="15208" r="24042" b="33296"/>
          <a:stretch>
            <a:fillRect/>
          </a:stretch>
        </p:blipFill>
        <p:spPr bwMode="auto">
          <a:xfrm>
            <a:off x="304800" y="2971799"/>
            <a:ext cx="914399" cy="1600201"/>
          </a:xfrm>
          <a:prstGeom prst="rect">
            <a:avLst/>
          </a:prstGeom>
          <a:noFill/>
        </p:spPr>
      </p:pic>
      <p:sp>
        <p:nvSpPr>
          <p:cNvPr id="19" name="CasellaDiTesto 18"/>
          <p:cNvSpPr txBox="1"/>
          <p:nvPr/>
        </p:nvSpPr>
        <p:spPr>
          <a:xfrm>
            <a:off x="304800" y="49530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spc="-150" dirty="0" smtClean="0">
                <a:solidFill>
                  <a:srgbClr val="FF0000"/>
                </a:solidFill>
                <a:latin typeface="Arial Black" pitchFamily="34" charset="0"/>
              </a:rPr>
              <a:t>Oggi comunichiamo in tempo reale, possiamo vedere che tempo fa ora in Australia</a:t>
            </a:r>
            <a:endParaRPr lang="it-IT" sz="32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" name="Picture 2" descr="https://encrypted-tbn3.gstatic.com/images?q=tbn:ANd9GcSxMv8Gm4LdBjUke34YMg_RorBmYMjH715LFuqrMgni5JxhIV5lo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76266" t="9486" r="6667" b="36157"/>
          <a:stretch>
            <a:fillRect/>
          </a:stretch>
        </p:blipFill>
        <p:spPr bwMode="auto">
          <a:xfrm>
            <a:off x="8153400" y="4876800"/>
            <a:ext cx="6858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2133600" y="304800"/>
            <a:ext cx="685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spc="-150" dirty="0" smtClean="0">
                <a:solidFill>
                  <a:srgbClr val="FF0000"/>
                </a:solidFill>
                <a:latin typeface="Arial Black" pitchFamily="34" charset="0"/>
              </a:rPr>
              <a:t>Bisogna vivere la vita come una meravigliosa occasione fugace da acciuffare al volo tuffandosi dentro in allegra libertà.</a:t>
            </a:r>
            <a:endParaRPr lang="it-IT" sz="3600" b="1" spc="-15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azelio\Desktop\f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1876425" cy="2667000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457200" y="3048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spc="-150" dirty="0" smtClean="0">
                <a:latin typeface="+mj-lt"/>
              </a:rPr>
              <a:t>Dario Fo</a:t>
            </a:r>
            <a:endParaRPr lang="it-IT" sz="1600" spc="-150" dirty="0">
              <a:latin typeface="+mj-lt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28600" y="3429000"/>
            <a:ext cx="6553200" cy="2938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spc="-150" dirty="0" smtClean="0">
                <a:solidFill>
                  <a:srgbClr val="002060"/>
                </a:solidFill>
                <a:latin typeface="Arial Black" pitchFamily="34" charset="0"/>
              </a:rPr>
              <a:t>Il mondo è nelle mani di coloro che hanno il coraggio di sognare e correre il rischio di vivere i propri sogni</a:t>
            </a:r>
            <a:endParaRPr lang="it-IT" sz="3600" b="1" spc="-15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027" name="Picture 3" descr="C:\Users\azelio\Desktop\pau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3505200"/>
            <a:ext cx="1828800" cy="2495550"/>
          </a:xfrm>
          <a:prstGeom prst="rect">
            <a:avLst/>
          </a:prstGeom>
          <a:noFill/>
        </p:spPr>
      </p:pic>
      <p:sp>
        <p:nvSpPr>
          <p:cNvPr id="19" name="CasellaDiTesto 18"/>
          <p:cNvSpPr txBox="1"/>
          <p:nvPr/>
        </p:nvSpPr>
        <p:spPr>
          <a:xfrm>
            <a:off x="7010400" y="6172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spc="-150" dirty="0" smtClean="0">
                <a:latin typeface="+mn-lt"/>
              </a:rPr>
              <a:t>Paulo Coelho</a:t>
            </a:r>
            <a:endParaRPr lang="it-IT" sz="1600" spc="-15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16" grpId="0"/>
      <p:bldP spid="19" grpId="0"/>
    </p:bldLst>
  </p:timing>
</p:sld>
</file>

<file path=ppt/theme/theme1.xml><?xml version="1.0" encoding="utf-8"?>
<a:theme xmlns:a="http://schemas.openxmlformats.org/drawingml/2006/main" name="Tema di Office">
  <a:themeElements>
    <a:clrScheme name="Tema di Office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Tema di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695</Words>
  <Application>Microsoft Office PowerPoint</Application>
  <PresentationFormat>Presentazione su schermo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azelio</dc:creator>
  <cp:lastModifiedBy>azelio</cp:lastModifiedBy>
  <cp:revision>93</cp:revision>
  <cp:lastPrinted>1601-01-01T00:00:00Z</cp:lastPrinted>
  <dcterms:created xsi:type="dcterms:W3CDTF">2014-09-27T08:54:53Z</dcterms:created>
  <dcterms:modified xsi:type="dcterms:W3CDTF">2014-10-23T13:48:41Z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