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</p:sldMasterIdLst>
  <p:notesMasterIdLst>
    <p:notesMasterId r:id="rId19"/>
  </p:notesMasterIdLst>
  <p:handoutMasterIdLst>
    <p:handoutMasterId r:id="rId20"/>
  </p:handoutMasterIdLst>
  <p:sldIdLst>
    <p:sldId id="275" r:id="rId5"/>
    <p:sldId id="276" r:id="rId6"/>
    <p:sldId id="257" r:id="rId7"/>
    <p:sldId id="277" r:id="rId8"/>
    <p:sldId id="278" r:id="rId9"/>
    <p:sldId id="279" r:id="rId10"/>
    <p:sldId id="280" r:id="rId11"/>
    <p:sldId id="282" r:id="rId12"/>
    <p:sldId id="283" r:id="rId13"/>
    <p:sldId id="281" r:id="rId14"/>
    <p:sldId id="284" r:id="rId15"/>
    <p:sldId id="288" r:id="rId16"/>
    <p:sldId id="285" r:id="rId17"/>
    <p:sldId id="287" r:id="rId18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81" d="100"/>
          <a:sy n="81" d="100"/>
        </p:scale>
        <p:origin x="27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2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3117A8-C9A6-4207-89F0-BC2B63C5B1D4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3DD23813-2A18-4EEF-8AD7-B9366B65A3F2}">
      <dgm:prSet/>
      <dgm:spPr>
        <a:solidFill>
          <a:schemeClr val="accent2"/>
        </a:solidFill>
      </dgm:spPr>
      <dgm:t>
        <a:bodyPr rtlCol="0"/>
        <a:lstStyle/>
        <a:p>
          <a:pPr rtl="0"/>
          <a:r>
            <a:rPr lang="it-IT" noProof="1"/>
            <a:t>Una buona comunicazione è importante per mantenere rapporti amicali, per evitare situazioni di scontro.</a:t>
          </a:r>
        </a:p>
      </dgm:t>
    </dgm:pt>
    <dgm:pt modelId="{EEF000FD-D1D6-4196-B5F1-6B6F5AA30B33}" type="parTrans" cxnId="{E0DFD11B-07BC-4560-A11E-4DEC05752981}">
      <dgm:prSet/>
      <dgm:spPr/>
      <dgm:t>
        <a:bodyPr rtlCol="0"/>
        <a:lstStyle/>
        <a:p>
          <a:pPr rtl="0"/>
          <a:endParaRPr lang="it-IT" noProof="1"/>
        </a:p>
      </dgm:t>
    </dgm:pt>
    <dgm:pt modelId="{788C9261-483B-47EF-9C79-2C0F9899D7A7}" type="sibTrans" cxnId="{E0DFD11B-07BC-4560-A11E-4DEC05752981}">
      <dgm:prSet phldrT="01" phldr="0"/>
      <dgm:spPr/>
      <dgm:t>
        <a:bodyPr rtlCol="0"/>
        <a:lstStyle/>
        <a:p>
          <a:pPr rtl="0"/>
          <a:r>
            <a:rPr lang="it-IT" noProof="1"/>
            <a:t>01</a:t>
          </a:r>
        </a:p>
      </dgm:t>
    </dgm:pt>
    <dgm:pt modelId="{1D8D043B-ED6C-4D87-99EB-973065CA73AF}">
      <dgm:prSet/>
      <dgm:spPr>
        <a:solidFill>
          <a:srgbClr val="C00000"/>
        </a:solidFill>
      </dgm:spPr>
      <dgm:t>
        <a:bodyPr rtlCol="0"/>
        <a:lstStyle/>
        <a:p>
          <a:pPr rtl="0"/>
          <a:r>
            <a:rPr lang="it-IT" dirty="0"/>
            <a:t>Dobbiamo sforzarci di parlare in modo chiaro, diretto, fermo, senza per questo essere aggressivi.</a:t>
          </a:r>
          <a:endParaRPr lang="it-IT" noProof="1"/>
        </a:p>
      </dgm:t>
    </dgm:pt>
    <dgm:pt modelId="{CF52E698-1391-42D0-9CB4-6EF64303EB1C}" type="parTrans" cxnId="{33FEF8D0-F79F-4BFB-9520-DE6FB1A3B9F1}">
      <dgm:prSet/>
      <dgm:spPr/>
      <dgm:t>
        <a:bodyPr rtlCol="0"/>
        <a:lstStyle/>
        <a:p>
          <a:pPr rtl="0"/>
          <a:endParaRPr lang="it-IT" noProof="1"/>
        </a:p>
      </dgm:t>
    </dgm:pt>
    <dgm:pt modelId="{B8666F6E-7A79-4F0F-96B2-D37BBA105768}" type="sibTrans" cxnId="{33FEF8D0-F79F-4BFB-9520-DE6FB1A3B9F1}">
      <dgm:prSet phldrT="02" phldr="0"/>
      <dgm:spPr/>
      <dgm:t>
        <a:bodyPr rtlCol="0"/>
        <a:lstStyle/>
        <a:p>
          <a:pPr rtl="0"/>
          <a:r>
            <a:rPr lang="it-IT" noProof="1"/>
            <a:t>02</a:t>
          </a:r>
        </a:p>
      </dgm:t>
    </dgm:pt>
    <dgm:pt modelId="{6D728431-80E6-4995-98DA-42B6D879B4EB}" type="pres">
      <dgm:prSet presAssocID="{453117A8-C9A6-4207-89F0-BC2B63C5B1D4}" presName="Name0" presStyleCnt="0">
        <dgm:presLayoutVars>
          <dgm:animLvl val="lvl"/>
          <dgm:resizeHandles val="exact"/>
        </dgm:presLayoutVars>
      </dgm:prSet>
      <dgm:spPr/>
    </dgm:pt>
    <dgm:pt modelId="{96855A7D-C790-49B3-93BF-EFD4A93B9832}" type="pres">
      <dgm:prSet presAssocID="{3DD23813-2A18-4EEF-8AD7-B9366B65A3F2}" presName="compositeNode" presStyleCnt="0">
        <dgm:presLayoutVars>
          <dgm:bulletEnabled val="1"/>
        </dgm:presLayoutVars>
      </dgm:prSet>
      <dgm:spPr/>
    </dgm:pt>
    <dgm:pt modelId="{1C567599-E192-43DB-89A0-7EBD2350E4FB}" type="pres">
      <dgm:prSet presAssocID="{3DD23813-2A18-4EEF-8AD7-B9366B65A3F2}" presName="bgRect" presStyleLbl="alignNode1" presStyleIdx="0" presStyleCnt="2"/>
      <dgm:spPr/>
    </dgm:pt>
    <dgm:pt modelId="{356F9F3A-2A70-452B-AE5F-B97EF1301D27}" type="pres">
      <dgm:prSet presAssocID="{788C9261-483B-47EF-9C79-2C0F9899D7A7}" presName="sibTransNodeRect" presStyleLbl="alignNode1" presStyleIdx="0" presStyleCnt="2">
        <dgm:presLayoutVars>
          <dgm:chMax val="0"/>
          <dgm:bulletEnabled val="1"/>
        </dgm:presLayoutVars>
      </dgm:prSet>
      <dgm:spPr/>
    </dgm:pt>
    <dgm:pt modelId="{E8435429-C0E3-472F-B46A-00DB643A33DF}" type="pres">
      <dgm:prSet presAssocID="{3DD23813-2A18-4EEF-8AD7-B9366B65A3F2}" presName="nodeRect" presStyleLbl="alignNode1" presStyleIdx="0" presStyleCnt="2">
        <dgm:presLayoutVars>
          <dgm:bulletEnabled val="1"/>
        </dgm:presLayoutVars>
      </dgm:prSet>
      <dgm:spPr/>
    </dgm:pt>
    <dgm:pt modelId="{AB5FC9C3-7C1C-409D-B2D9-905147DD6699}" type="pres">
      <dgm:prSet presAssocID="{788C9261-483B-47EF-9C79-2C0F9899D7A7}" presName="sibTrans" presStyleCnt="0"/>
      <dgm:spPr/>
    </dgm:pt>
    <dgm:pt modelId="{6B5490D0-38FB-41D4-92A1-13EBD25849DC}" type="pres">
      <dgm:prSet presAssocID="{1D8D043B-ED6C-4D87-99EB-973065CA73AF}" presName="compositeNode" presStyleCnt="0">
        <dgm:presLayoutVars>
          <dgm:bulletEnabled val="1"/>
        </dgm:presLayoutVars>
      </dgm:prSet>
      <dgm:spPr/>
    </dgm:pt>
    <dgm:pt modelId="{2AB6ADC8-A37F-4CEC-9BDB-EE85F2CFABD7}" type="pres">
      <dgm:prSet presAssocID="{1D8D043B-ED6C-4D87-99EB-973065CA73AF}" presName="bgRect" presStyleLbl="alignNode1" presStyleIdx="1" presStyleCnt="2"/>
      <dgm:spPr/>
    </dgm:pt>
    <dgm:pt modelId="{24718070-8741-4D97-B1C5-D92D74FE998F}" type="pres">
      <dgm:prSet presAssocID="{B8666F6E-7A79-4F0F-96B2-D37BBA105768}" presName="sibTransNodeRect" presStyleLbl="alignNode1" presStyleIdx="1" presStyleCnt="2">
        <dgm:presLayoutVars>
          <dgm:chMax val="0"/>
          <dgm:bulletEnabled val="1"/>
        </dgm:presLayoutVars>
      </dgm:prSet>
      <dgm:spPr/>
    </dgm:pt>
    <dgm:pt modelId="{4ECDCC64-3DB7-4806-AECE-8B360D38590E}" type="pres">
      <dgm:prSet presAssocID="{1D8D043B-ED6C-4D87-99EB-973065CA73AF}" presName="nodeRect" presStyleLbl="alignNode1" presStyleIdx="1" presStyleCnt="2">
        <dgm:presLayoutVars>
          <dgm:bulletEnabled val="1"/>
        </dgm:presLayoutVars>
      </dgm:prSet>
      <dgm:spPr/>
    </dgm:pt>
  </dgm:ptLst>
  <dgm:cxnLst>
    <dgm:cxn modelId="{4FA62F00-2638-40B6-9458-4FEDBA574889}" type="presOf" srcId="{453117A8-C9A6-4207-89F0-BC2B63C5B1D4}" destId="{6D728431-80E6-4995-98DA-42B6D879B4EB}" srcOrd="0" destOrd="0" presId="urn:microsoft.com/office/officeart/2016/7/layout/LinearBlockProcessNumbered"/>
    <dgm:cxn modelId="{E0DFD11B-07BC-4560-A11E-4DEC05752981}" srcId="{453117A8-C9A6-4207-89F0-BC2B63C5B1D4}" destId="{3DD23813-2A18-4EEF-8AD7-B9366B65A3F2}" srcOrd="0" destOrd="0" parTransId="{EEF000FD-D1D6-4196-B5F1-6B6F5AA30B33}" sibTransId="{788C9261-483B-47EF-9C79-2C0F9899D7A7}"/>
    <dgm:cxn modelId="{E2B4F135-57A2-4CBF-B94C-D9783925A804}" type="presOf" srcId="{1D8D043B-ED6C-4D87-99EB-973065CA73AF}" destId="{4ECDCC64-3DB7-4806-AECE-8B360D38590E}" srcOrd="1" destOrd="0" presId="urn:microsoft.com/office/officeart/2016/7/layout/LinearBlockProcessNumbered"/>
    <dgm:cxn modelId="{7FB2CA5F-9925-44E5-99BC-BAA89C2A6FE1}" type="presOf" srcId="{3DD23813-2A18-4EEF-8AD7-B9366B65A3F2}" destId="{E8435429-C0E3-472F-B46A-00DB643A33DF}" srcOrd="1" destOrd="0" presId="urn:microsoft.com/office/officeart/2016/7/layout/LinearBlockProcessNumbered"/>
    <dgm:cxn modelId="{2EEBC84F-D5D7-494E-895A-63E7427970AD}" type="presOf" srcId="{1D8D043B-ED6C-4D87-99EB-973065CA73AF}" destId="{2AB6ADC8-A37F-4CEC-9BDB-EE85F2CFABD7}" srcOrd="0" destOrd="0" presId="urn:microsoft.com/office/officeart/2016/7/layout/LinearBlockProcessNumbered"/>
    <dgm:cxn modelId="{F15C4C7F-2C5B-4598-B944-663D4262F7D9}" type="presOf" srcId="{B8666F6E-7A79-4F0F-96B2-D37BBA105768}" destId="{24718070-8741-4D97-B1C5-D92D74FE998F}" srcOrd="0" destOrd="0" presId="urn:microsoft.com/office/officeart/2016/7/layout/LinearBlockProcessNumbered"/>
    <dgm:cxn modelId="{61A460A1-A114-4C29-BC32-4A973DA95801}" type="presOf" srcId="{3DD23813-2A18-4EEF-8AD7-B9366B65A3F2}" destId="{1C567599-E192-43DB-89A0-7EBD2350E4FB}" srcOrd="0" destOrd="0" presId="urn:microsoft.com/office/officeart/2016/7/layout/LinearBlockProcessNumbered"/>
    <dgm:cxn modelId="{33FEF8D0-F79F-4BFB-9520-DE6FB1A3B9F1}" srcId="{453117A8-C9A6-4207-89F0-BC2B63C5B1D4}" destId="{1D8D043B-ED6C-4D87-99EB-973065CA73AF}" srcOrd="1" destOrd="0" parTransId="{CF52E698-1391-42D0-9CB4-6EF64303EB1C}" sibTransId="{B8666F6E-7A79-4F0F-96B2-D37BBA105768}"/>
    <dgm:cxn modelId="{D6EDD8F2-A8B8-415D-9C6C-558C45B0C081}" type="presOf" srcId="{788C9261-483B-47EF-9C79-2C0F9899D7A7}" destId="{356F9F3A-2A70-452B-AE5F-B97EF1301D27}" srcOrd="0" destOrd="0" presId="urn:microsoft.com/office/officeart/2016/7/layout/LinearBlockProcessNumbered"/>
    <dgm:cxn modelId="{F6EC9F13-90A0-4751-8800-9BF007A14B6A}" type="presParOf" srcId="{6D728431-80E6-4995-98DA-42B6D879B4EB}" destId="{96855A7D-C790-49B3-93BF-EFD4A93B9832}" srcOrd="0" destOrd="0" presId="urn:microsoft.com/office/officeart/2016/7/layout/LinearBlockProcessNumbered"/>
    <dgm:cxn modelId="{EFDF84F8-A72A-46F9-8592-311553F91648}" type="presParOf" srcId="{96855A7D-C790-49B3-93BF-EFD4A93B9832}" destId="{1C567599-E192-43DB-89A0-7EBD2350E4FB}" srcOrd="0" destOrd="0" presId="urn:microsoft.com/office/officeart/2016/7/layout/LinearBlockProcessNumbered"/>
    <dgm:cxn modelId="{0B004709-7F82-4A16-ACED-745D86636A06}" type="presParOf" srcId="{96855A7D-C790-49B3-93BF-EFD4A93B9832}" destId="{356F9F3A-2A70-452B-AE5F-B97EF1301D27}" srcOrd="1" destOrd="0" presId="urn:microsoft.com/office/officeart/2016/7/layout/LinearBlockProcessNumbered"/>
    <dgm:cxn modelId="{4ACDA305-2EB2-4537-BB78-0EC7B196AC6F}" type="presParOf" srcId="{96855A7D-C790-49B3-93BF-EFD4A93B9832}" destId="{E8435429-C0E3-472F-B46A-00DB643A33DF}" srcOrd="2" destOrd="0" presId="urn:microsoft.com/office/officeart/2016/7/layout/LinearBlockProcessNumbered"/>
    <dgm:cxn modelId="{EC3B946D-9B43-4DE2-8617-FAB47DCE0C1F}" type="presParOf" srcId="{6D728431-80E6-4995-98DA-42B6D879B4EB}" destId="{AB5FC9C3-7C1C-409D-B2D9-905147DD6699}" srcOrd="1" destOrd="0" presId="urn:microsoft.com/office/officeart/2016/7/layout/LinearBlockProcessNumbered"/>
    <dgm:cxn modelId="{CADCF3FA-A7D4-410C-B07A-3024255B310F}" type="presParOf" srcId="{6D728431-80E6-4995-98DA-42B6D879B4EB}" destId="{6B5490D0-38FB-41D4-92A1-13EBD25849DC}" srcOrd="2" destOrd="0" presId="urn:microsoft.com/office/officeart/2016/7/layout/LinearBlockProcessNumbered"/>
    <dgm:cxn modelId="{FF453AC7-B423-4370-8D0E-51AC16802D50}" type="presParOf" srcId="{6B5490D0-38FB-41D4-92A1-13EBD25849DC}" destId="{2AB6ADC8-A37F-4CEC-9BDB-EE85F2CFABD7}" srcOrd="0" destOrd="0" presId="urn:microsoft.com/office/officeart/2016/7/layout/LinearBlockProcessNumbered"/>
    <dgm:cxn modelId="{F52F47C5-9CF6-412B-A1FF-7EC119B5AF3C}" type="presParOf" srcId="{6B5490D0-38FB-41D4-92A1-13EBD25849DC}" destId="{24718070-8741-4D97-B1C5-D92D74FE998F}" srcOrd="1" destOrd="0" presId="urn:microsoft.com/office/officeart/2016/7/layout/LinearBlockProcessNumbered"/>
    <dgm:cxn modelId="{8760DC8C-5306-4804-ADB7-59F89ADF8E0A}" type="presParOf" srcId="{6B5490D0-38FB-41D4-92A1-13EBD25849DC}" destId="{4ECDCC64-3DB7-4806-AECE-8B360D38590E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67599-E192-43DB-89A0-7EBD2350E4FB}">
      <dsp:nvSpPr>
        <dsp:cNvPr id="0" name=""/>
        <dsp:cNvSpPr/>
      </dsp:nvSpPr>
      <dsp:spPr>
        <a:xfrm>
          <a:off x="3085" y="0"/>
          <a:ext cx="4743506" cy="2711354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553" tIns="0" rIns="468553" bIns="330200" numCol="1" spcCol="1270" rtlCol="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noProof="1"/>
            <a:t>Una buona comunicazione è importante per mantenere rapporti amicali, per evitare situazioni di scontro.</a:t>
          </a:r>
        </a:p>
      </dsp:txBody>
      <dsp:txXfrm>
        <a:off x="3085" y="1084541"/>
        <a:ext cx="4743506" cy="1626812"/>
      </dsp:txXfrm>
    </dsp:sp>
    <dsp:sp modelId="{356F9F3A-2A70-452B-AE5F-B97EF1301D27}">
      <dsp:nvSpPr>
        <dsp:cNvPr id="0" name=""/>
        <dsp:cNvSpPr/>
      </dsp:nvSpPr>
      <dsp:spPr>
        <a:xfrm>
          <a:off x="3085" y="0"/>
          <a:ext cx="4743506" cy="1084541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553" tIns="165100" rIns="468553" bIns="165100" numCol="1" spcCol="1270" rtlCol="0" anchor="ctr" anchorCtr="0">
          <a:noAutofit/>
        </a:bodyPr>
        <a:lstStyle/>
        <a:p>
          <a:pPr marL="0" lvl="0" indent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400" kern="1200" noProof="1"/>
            <a:t>01</a:t>
          </a:r>
        </a:p>
      </dsp:txBody>
      <dsp:txXfrm>
        <a:off x="3085" y="0"/>
        <a:ext cx="4743506" cy="1084541"/>
      </dsp:txXfrm>
    </dsp:sp>
    <dsp:sp modelId="{2AB6ADC8-A37F-4CEC-9BDB-EE85F2CFABD7}">
      <dsp:nvSpPr>
        <dsp:cNvPr id="0" name=""/>
        <dsp:cNvSpPr/>
      </dsp:nvSpPr>
      <dsp:spPr>
        <a:xfrm>
          <a:off x="5126071" y="0"/>
          <a:ext cx="4743506" cy="2711354"/>
        </a:xfrm>
        <a:prstGeom prst="rect">
          <a:avLst/>
        </a:prstGeom>
        <a:solidFill>
          <a:srgbClr val="C00000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553" tIns="0" rIns="468553" bIns="330200" numCol="1" spcCol="1270" rtlCol="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Dobbiamo sforzarci di parlare in modo chiaro, diretto, fermo, senza per questo essere aggressivi.</a:t>
          </a:r>
          <a:endParaRPr lang="it-IT" sz="2300" kern="1200" noProof="1"/>
        </a:p>
      </dsp:txBody>
      <dsp:txXfrm>
        <a:off x="5126071" y="1084541"/>
        <a:ext cx="4743506" cy="1626812"/>
      </dsp:txXfrm>
    </dsp:sp>
    <dsp:sp modelId="{24718070-8741-4D97-B1C5-D92D74FE998F}">
      <dsp:nvSpPr>
        <dsp:cNvPr id="0" name=""/>
        <dsp:cNvSpPr/>
      </dsp:nvSpPr>
      <dsp:spPr>
        <a:xfrm>
          <a:off x="5126071" y="0"/>
          <a:ext cx="4743506" cy="1084541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553" tIns="165100" rIns="468553" bIns="165100" numCol="1" spcCol="1270" rtlCol="0" anchor="ctr" anchorCtr="0">
          <a:noAutofit/>
        </a:bodyPr>
        <a:lstStyle/>
        <a:p>
          <a:pPr marL="0" lvl="0" indent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400" kern="1200" noProof="1"/>
            <a:t>02</a:t>
          </a:r>
        </a:p>
      </dsp:txBody>
      <dsp:txXfrm>
        <a:off x="5126071" y="0"/>
        <a:ext cx="4743506" cy="1084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Processo blocco lineare numerato"/>
  <dgm:desc val="Utilizzabile per mostrare una progressione, una sequenza temporale una sequenza di passaggi di un'attività, un processo o un flusso di lavoro oppure per evidenziare un movimento o una direzione. Sono stati introdotti numeri automatici per mostrare i passaggi del processo. Il testo di livello 1 e di livello 2 viene visualizzato all'interno di un rettangolo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 rtlCol="0"/>
            <a:lstStyle/>
            <a:p>
              <a:pPr rtl="0"/>
              <a:r>
                <a:t>01</a:t>
              </a:r>
            </a:p>
          </dgm:t>
        </dgm:pt>
        <dgm:pt modelId="201" type="sibTrans" cxnId="5">
          <dgm:prSet phldrT="2"/>
          <dgm:t>
            <a:bodyPr rtlCol="0"/>
            <a:lstStyle/>
            <a:p>
              <a:pPr rtl="0"/>
              <a:r>
                <a:t>02</a:t>
              </a:r>
            </a:p>
          </dgm:t>
        </dgm:pt>
        <dgm:pt modelId="301" type="sibTrans" cxnId="6">
          <dgm:prSet phldrT="3"/>
          <dgm:t>
            <a:bodyPr rtlCol="0"/>
            <a:lstStyle/>
            <a:p>
              <a:pPr rtl="0"/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C672F9B-13D8-4F1F-A2DD-A17DD11D642E}" type="datetime1">
              <a:rPr lang="it-IT" smtClean="0"/>
              <a:t>13/02/2021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15CDEBD-EF8F-487A-856D-CC68DBEFA7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024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469D5D9-D13F-4E9F-AD5C-646D101005BC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293C6C-82EA-4D9D-AA8A-69C85F2EE2B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537326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293C6C-82EA-4D9D-AA8A-69C85F2EE2B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803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rtlCol="0"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FB96F08C-0FAD-4066-83E9-B0450F4929FA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EB5806-DCBD-446F-951F-AF66ACA68CC8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4C70F8-7076-419F-AEA3-3A863F604CAD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CF96D1-3A81-4052-9EAF-8494A9776C96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rtlCol="0"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709928" y="4154520"/>
            <a:ext cx="8769096" cy="1363806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78F73B-1962-4E1F-B64D-19D57B457F79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7" name="Connettore diritto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1F666D-D0E8-44A7-A9FD-9FC751F9ED23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71EE16-DE7F-44FF-94AC-D6A8567161D9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E05CE9-D37B-4B94-903F-EDD98B180A55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71F8A6-26A7-4CBE-A3EA-3BBC043E2C0B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A9526D-7FD4-4332-AE98-190F45EAB74A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AE9B3E-6FED-4E48-97DE-B98462B170D4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CF6AA6A0-F2FD-491C-ABDC-220550DFF72B}" type="datetime1">
              <a:rPr lang="it-IT" noProof="0" smtClean="0"/>
              <a:t>13/02/2021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4FAB73BC-B049-4115-A692-8D63A059BFB8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Primo piano di un campo verde">
            <a:extLst>
              <a:ext uri="{FF2B5EF4-FFF2-40B4-BE49-F238E27FC236}">
                <a16:creationId xmlns:a16="http://schemas.microsoft.com/office/drawing/2014/main" id="{4E312030-0DC2-4F76-9D84-36063902EC4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0192" y="240458"/>
            <a:ext cx="11736000" cy="3774465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55B9BDB7-2134-468E-9725-B904F4E364E5}"/>
              </a:ext>
            </a:extLst>
          </p:cNvPr>
          <p:cNvSpPr txBox="1">
            <a:spLocks/>
          </p:cNvSpPr>
          <p:nvPr/>
        </p:nvSpPr>
        <p:spPr>
          <a:xfrm>
            <a:off x="1114712" y="4654784"/>
            <a:ext cx="9966960" cy="1778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>
                <a:solidFill>
                  <a:schemeClr val="accent2">
                    <a:lumMod val="75000"/>
                  </a:schemeClr>
                </a:solidFill>
              </a:rPr>
              <a:t>RELAZIONI E COMUNICAZIONE</a:t>
            </a:r>
            <a:br>
              <a:rPr lang="it-IT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4000" b="1" dirty="0">
                <a:solidFill>
                  <a:schemeClr val="accent2">
                    <a:lumMod val="75000"/>
                  </a:schemeClr>
                </a:solidFill>
              </a:rPr>
              <a:t>L’IMPORTANZA DELLA COMUNICAZIONE</a:t>
            </a:r>
            <a:br>
              <a:rPr lang="it-IT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4000" b="1" dirty="0">
                <a:solidFill>
                  <a:schemeClr val="accent2">
                    <a:lumMod val="75000"/>
                  </a:schemeClr>
                </a:solidFill>
              </a:rPr>
              <a:t>E DELLE RELAZIONI</a:t>
            </a:r>
            <a:br>
              <a:rPr lang="it-IT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A6091E-0CD7-4462-9CED-2EBFCEDE17BD}"/>
              </a:ext>
            </a:extLst>
          </p:cNvPr>
          <p:cNvSpPr txBox="1"/>
          <p:nvPr/>
        </p:nvSpPr>
        <p:spPr>
          <a:xfrm>
            <a:off x="10153403" y="6008914"/>
            <a:ext cx="1175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Brush Script MT" panose="03060802040406070304" pitchFamily="66" charset="0"/>
              </a:rPr>
              <a:t>Azelio Gani</a:t>
            </a:r>
          </a:p>
        </p:txBody>
      </p:sp>
    </p:spTree>
    <p:extLst>
      <p:ext uri="{BB962C8B-B14F-4D97-AF65-F5344CB8AC3E}">
        <p14:creationId xmlns:p14="http://schemas.microsoft.com/office/powerpoint/2010/main" val="117559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C82DF19-720C-448B-912E-8649ED438347}"/>
              </a:ext>
            </a:extLst>
          </p:cNvPr>
          <p:cNvSpPr txBox="1">
            <a:spLocks/>
          </p:cNvSpPr>
          <p:nvPr/>
        </p:nvSpPr>
        <p:spPr>
          <a:xfrm>
            <a:off x="876000" y="724394"/>
            <a:ext cx="10440000" cy="5260769"/>
          </a:xfrm>
          <a:prstGeom prst="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rtlCol="0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2400" b="1" noProof="1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b="1" noProof="1">
                <a:solidFill>
                  <a:schemeClr val="accent1">
                    <a:lumMod val="50000"/>
                  </a:schemeClr>
                </a:solidFill>
              </a:rPr>
              <a:t>Una sana relazione, è fatta di ascolto attivo, non si parla di sopra ma si lascia parlare, con comprensione e condivisione attraverso il dialogo e la restituzione di ciò che abbiamo ascoltato, essere presenti e dare una parola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b="1" noProof="1">
                <a:solidFill>
                  <a:schemeClr val="accent1">
                    <a:lumMod val="50000"/>
                  </a:schemeClr>
                </a:solidFill>
              </a:rPr>
              <a:t>di conforto, a volte, può salvare una vita.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A433861-F1A9-4C8B-B958-EDA145F7F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768" y="6102785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35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C82DF19-720C-448B-912E-8649ED438347}"/>
              </a:ext>
            </a:extLst>
          </p:cNvPr>
          <p:cNvSpPr txBox="1">
            <a:spLocks/>
          </p:cNvSpPr>
          <p:nvPr/>
        </p:nvSpPr>
        <p:spPr>
          <a:xfrm>
            <a:off x="876000" y="639000"/>
            <a:ext cx="10440000" cy="5580000"/>
          </a:xfrm>
          <a:prstGeom prst="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rtlCol="0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2400" b="1" noProof="1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b="1" noProof="1">
                <a:solidFill>
                  <a:schemeClr val="accent1">
                    <a:lumMod val="50000"/>
                  </a:schemeClr>
                </a:solidFill>
              </a:rPr>
              <a:t>Altre volte basta il silenzio invece, perché non sempre serve parlare per far capire di aver capito. In questo modo non parliamo soltanto di “relazioni umane”, ma arriviamo a scoprire il carattere umano delle relazioni a difesa della creazione di ciò che fa sempre la differenza: IL LEGAME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4BAC0EC-EBC9-438F-B069-0277058509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768" y="6219000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9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505" y="204716"/>
            <a:ext cx="11740581" cy="641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138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C82DF19-720C-448B-912E-8649ED438347}"/>
              </a:ext>
            </a:extLst>
          </p:cNvPr>
          <p:cNvSpPr txBox="1">
            <a:spLocks/>
          </p:cNvSpPr>
          <p:nvPr/>
        </p:nvSpPr>
        <p:spPr>
          <a:xfrm>
            <a:off x="876000" y="639000"/>
            <a:ext cx="10440000" cy="5580000"/>
          </a:xfrm>
          <a:prstGeom prst="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2400" b="1" noProof="1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sz="4100" b="1" dirty="0">
                <a:solidFill>
                  <a:schemeClr val="accent1">
                    <a:lumMod val="50000"/>
                  </a:schemeClr>
                </a:solidFill>
              </a:rPr>
              <a:t>Infine ricordiamo che la conoscenza di noi stessi avviene attraverso gli altri. </a:t>
            </a:r>
          </a:p>
          <a:p>
            <a:pPr algn="ctr"/>
            <a:r>
              <a:rPr lang="it-IT" sz="4100" b="1" dirty="0">
                <a:solidFill>
                  <a:schemeClr val="accent1">
                    <a:lumMod val="50000"/>
                  </a:schemeClr>
                </a:solidFill>
              </a:rPr>
              <a:t>Spesso, ci rifiutiamo di ascoltarci finendo quasi sempre, irrimediabilmente, con il ferirci. Stare in una relazione sana, prima di conoscere l’altro, è necessario imparare a conoscere noi stessi, cosicché  ogni incontro possa rappresentare una ricchezza 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29B6DB6B-09D9-495D-B6D1-3704360BC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768" y="6090910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17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82DF19-720C-448B-912E-8649ED438347}"/>
              </a:ext>
            </a:extLst>
          </p:cNvPr>
          <p:cNvSpPr txBox="1">
            <a:spLocks/>
          </p:cNvSpPr>
          <p:nvPr/>
        </p:nvSpPr>
        <p:spPr>
          <a:xfrm>
            <a:off x="1183943" y="1364775"/>
            <a:ext cx="9875520" cy="372583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rtlCol="0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it-IT" b="1" noProof="1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4900" b="1" noProof="1">
                <a:solidFill>
                  <a:schemeClr val="accent2">
                    <a:lumMod val="75000"/>
                  </a:schemeClr>
                </a:solidFill>
              </a:rPr>
              <a:t>GRAZIE DELL’ATTENZIONE</a:t>
            </a:r>
          </a:p>
          <a:p>
            <a:pPr algn="ctr"/>
            <a:endParaRPr lang="it-IT" sz="4900" b="1" noProof="1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it-IT" sz="4900" b="1" noProof="1">
                <a:solidFill>
                  <a:schemeClr val="accent2">
                    <a:lumMod val="75000"/>
                  </a:schemeClr>
                </a:solidFill>
              </a:rPr>
              <a:t>e buon proseguimento</a:t>
            </a:r>
          </a:p>
          <a:p>
            <a:pPr algn="ctr"/>
            <a:br>
              <a:rPr lang="it-IT" sz="4900" b="1" noProof="1">
                <a:solidFill>
                  <a:schemeClr val="accent2">
                    <a:lumMod val="75000"/>
                  </a:schemeClr>
                </a:solidFill>
              </a:rPr>
            </a:br>
            <a:endParaRPr lang="it-IT" sz="4900" b="1" noProof="1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18284A9-B381-4A97-82B1-5A09A0B69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5471" y="6196656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4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131" y="244523"/>
            <a:ext cx="6372000" cy="6372000"/>
          </a:xfrm>
          <a:prstGeom prst="rect">
            <a:avLst/>
          </a:prstGeom>
        </p:spPr>
      </p:pic>
      <p:grpSp>
        <p:nvGrpSpPr>
          <p:cNvPr id="6" name="Gruppo 5"/>
          <p:cNvGrpSpPr/>
          <p:nvPr/>
        </p:nvGrpSpPr>
        <p:grpSpPr>
          <a:xfrm>
            <a:off x="225210" y="244523"/>
            <a:ext cx="5484104" cy="6372000"/>
            <a:chOff x="3448309" y="12324"/>
            <a:chExt cx="3123772" cy="3769825"/>
          </a:xfrm>
        </p:grpSpPr>
        <p:sp>
          <p:nvSpPr>
            <p:cNvPr id="7" name="Rettangolo 6"/>
            <p:cNvSpPr/>
            <p:nvPr/>
          </p:nvSpPr>
          <p:spPr>
            <a:xfrm>
              <a:off x="3448309" y="12324"/>
              <a:ext cx="3123772" cy="376982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asellaDiTesto 7"/>
            <p:cNvSpPr txBox="1"/>
            <p:nvPr/>
          </p:nvSpPr>
          <p:spPr>
            <a:xfrm>
              <a:off x="3568149" y="155189"/>
              <a:ext cx="2821901" cy="35204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8559" tIns="0" rIns="308559" bIns="330200" numCol="1" spcCol="1270" rtlCol="0" anchor="t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</a:pPr>
              <a:endParaRPr lang="it-IT" sz="2000" b="1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3600" b="1" i="1" dirty="0">
                  <a:solidFill>
                    <a:schemeClr val="accent1">
                      <a:lumMod val="50000"/>
                    </a:schemeClr>
                  </a:solidFill>
                </a:rPr>
                <a:t>Non è necessario avere una religione per avere una morale, 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3600" b="1" i="1" dirty="0">
                  <a:solidFill>
                    <a:schemeClr val="accent1">
                      <a:lumMod val="50000"/>
                    </a:schemeClr>
                  </a:solidFill>
                </a:rPr>
                <a:t>perché se non si riesce a distinguere il bene dal male quella che manca è la sensibilità, 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3600" b="1" i="1" dirty="0">
                  <a:solidFill>
                    <a:schemeClr val="accent1">
                      <a:lumMod val="50000"/>
                    </a:schemeClr>
                  </a:solidFill>
                </a:rPr>
                <a:t>non la religione.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t-IT" altLang="it-IT" sz="2000" b="1" i="1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marL="45720" indent="0">
                <a:spcBef>
                  <a:spcPts val="0"/>
                </a:spcBef>
                <a:buNone/>
              </a:pPr>
              <a:r>
                <a:rPr lang="it-IT" sz="3200" b="1" i="1" dirty="0">
                  <a:solidFill>
                    <a:schemeClr val="accent1">
                      <a:lumMod val="50000"/>
                    </a:schemeClr>
                  </a:solidFill>
                </a:rPr>
                <a:t>Margherita </a:t>
              </a:r>
              <a:r>
                <a:rPr lang="it-IT" sz="3200" b="1" i="1" dirty="0" err="1">
                  <a:solidFill>
                    <a:schemeClr val="accent1">
                      <a:lumMod val="50000"/>
                    </a:schemeClr>
                  </a:solidFill>
                </a:rPr>
                <a:t>Hack</a:t>
              </a:r>
              <a:endParaRPr lang="it-IT" sz="3200" b="1" i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C0A69104-8A03-4F33-8A3C-2A46D1DAE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2471" y="5983883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54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82DF19-720C-448B-912E-8649ED438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18615"/>
            <a:ext cx="9875520" cy="2292824"/>
          </a:xfr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rtlCol="0">
            <a:normAutofit fontScale="90000"/>
          </a:bodyPr>
          <a:lstStyle/>
          <a:p>
            <a:pPr algn="ctr"/>
            <a:br>
              <a:rPr lang="it-IT" b="1" noProof="1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4900" b="1" noProof="1">
                <a:solidFill>
                  <a:schemeClr val="accent2">
                    <a:lumMod val="75000"/>
                  </a:schemeClr>
                </a:solidFill>
              </a:rPr>
              <a:t>Perché è importante saper sviluppare una buona abilità di comunicazione ecologica  efficace?</a:t>
            </a:r>
            <a:br>
              <a:rPr lang="it-IT" sz="4900" b="1" noProof="1">
                <a:solidFill>
                  <a:schemeClr val="accent2">
                    <a:lumMod val="75000"/>
                  </a:schemeClr>
                </a:solidFill>
              </a:rPr>
            </a:br>
            <a:endParaRPr lang="it-IT" sz="4900" b="1" noProof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Segnaposto contenuto 12"/>
          <p:cNvSpPr>
            <a:spLocks noGrp="1"/>
          </p:cNvSpPr>
          <p:nvPr>
            <p:ph idx="1"/>
          </p:nvPr>
        </p:nvSpPr>
        <p:spPr>
          <a:xfrm>
            <a:off x="1143000" y="2906972"/>
            <a:ext cx="9872871" cy="3189027"/>
          </a:xfrm>
        </p:spPr>
        <p:txBody>
          <a:bodyPr/>
          <a:lstStyle/>
          <a:p>
            <a:pPr marL="45720" indent="0">
              <a:buNone/>
            </a:pPr>
            <a:endParaRPr lang="it-IT" dirty="0"/>
          </a:p>
        </p:txBody>
      </p:sp>
      <p:graphicFrame>
        <p:nvGraphicFramePr>
          <p:cNvPr id="15" name="Segnaposto contenuto 2" descr="SmartArt processo blocco lineare numerato">
            <a:extLst>
              <a:ext uri="{FF2B5EF4-FFF2-40B4-BE49-F238E27FC236}">
                <a16:creationId xmlns:a16="http://schemas.microsoft.com/office/drawing/2014/main" id="{65634D7E-F3EC-4C77-B0DA-7AE7B2C92B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455223"/>
              </p:ext>
            </p:extLst>
          </p:nvPr>
        </p:nvGraphicFramePr>
        <p:xfrm>
          <a:off x="1143000" y="3384645"/>
          <a:ext cx="9872663" cy="2711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AF94B3B9-FB1F-4E73-A0E1-0E29BAF6CC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42890" y="6191532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70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9D3A77-62BA-4259-AEE1-0E2D5AA98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657" y="617517"/>
            <a:ext cx="10488686" cy="5562690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45720" indent="0">
              <a:buNone/>
            </a:pPr>
            <a:endParaRPr lang="it-IT" sz="24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it-IT" sz="3600" i="1" dirty="0">
                <a:solidFill>
                  <a:schemeClr val="accent2">
                    <a:lumMod val="75000"/>
                  </a:schemeClr>
                </a:solidFill>
              </a:rPr>
              <a:t>È un dato di fatto, che se noi usiamo un idoneo modo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it-IT" sz="3600" i="1" dirty="0">
                <a:solidFill>
                  <a:schemeClr val="accent2">
                    <a:lumMod val="75000"/>
                  </a:schemeClr>
                </a:solidFill>
              </a:rPr>
              <a:t>di comunicare (tono e scelta delle parole), probabilmente anche le altre persone con cui entriamo in contatto cominceranno ad usare un linguaggio idoneo. </a:t>
            </a:r>
          </a:p>
          <a:p>
            <a:pPr marL="45720" indent="0">
              <a:spcBef>
                <a:spcPts val="0"/>
              </a:spcBef>
              <a:buNone/>
            </a:pPr>
            <a:endParaRPr lang="it-IT" sz="36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it-IT" sz="3600" i="1" dirty="0">
                <a:solidFill>
                  <a:schemeClr val="accent2">
                    <a:lumMod val="75000"/>
                  </a:schemeClr>
                </a:solidFill>
              </a:rPr>
              <a:t>Noi stessi, all’interno della famiglia, con gli amici, ecc. dobbiamo far in modo che le discussioni siano costruttive, con l’intento di cercare la soluzione dei problemi, sia individuali che collettivi e non la ricerca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it-IT" sz="3600" i="1" dirty="0">
                <a:solidFill>
                  <a:schemeClr val="accent2">
                    <a:lumMod val="75000"/>
                  </a:schemeClr>
                </a:solidFill>
              </a:rPr>
              <a:t>del “colpevole”.</a:t>
            </a:r>
          </a:p>
          <a:p>
            <a:pPr marL="45720" indent="0">
              <a:buNone/>
            </a:pPr>
            <a:endParaRPr lang="it-IT" sz="3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E6C8D4C-216E-4218-97ED-40EC90ED8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016" y="6180207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7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/>
          <p:nvPr/>
        </p:nvGrpSpPr>
        <p:grpSpPr>
          <a:xfrm>
            <a:off x="225209" y="241479"/>
            <a:ext cx="5484106" cy="6375044"/>
            <a:chOff x="3448308" y="10523"/>
            <a:chExt cx="3123773" cy="3771626"/>
          </a:xfrm>
        </p:grpSpPr>
        <p:sp>
          <p:nvSpPr>
            <p:cNvPr id="7" name="Rettangolo 6"/>
            <p:cNvSpPr/>
            <p:nvPr/>
          </p:nvSpPr>
          <p:spPr>
            <a:xfrm>
              <a:off x="3448309" y="12324"/>
              <a:ext cx="3123772" cy="376982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asellaDiTesto 7"/>
            <p:cNvSpPr txBox="1"/>
            <p:nvPr/>
          </p:nvSpPr>
          <p:spPr>
            <a:xfrm>
              <a:off x="3448308" y="10523"/>
              <a:ext cx="3061581" cy="37698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8559" tIns="0" rIns="308559" bIns="330200" numCol="1" spcCol="1270" rtlCol="0" anchor="t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</a:pPr>
              <a:endParaRPr lang="it-IT" sz="2000" b="1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3200" b="1" i="1" dirty="0">
                  <a:solidFill>
                    <a:schemeClr val="accent1">
                      <a:lumMod val="50000"/>
                    </a:schemeClr>
                  </a:solidFill>
                </a:rPr>
                <a:t>Le quattro abilità fondamentali per una comunicazione efficace sono: </a:t>
              </a:r>
            </a:p>
            <a:p>
              <a:pPr marL="457200" lvl="0" indent="-45720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3200" b="1" i="1" dirty="0">
                  <a:solidFill>
                    <a:schemeClr val="accent2">
                      <a:lumMod val="75000"/>
                    </a:schemeClr>
                  </a:solidFill>
                </a:rPr>
                <a:t>ascolto attivo, </a:t>
              </a:r>
            </a:p>
            <a:p>
              <a:pPr marL="457200" lvl="0" indent="-45720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3200" b="1" i="1" dirty="0">
                  <a:solidFill>
                    <a:schemeClr val="accent2">
                      <a:lumMod val="75000"/>
                    </a:schemeClr>
                  </a:solidFill>
                </a:rPr>
                <a:t>esprimere sentimenti piacevoli, </a:t>
              </a:r>
            </a:p>
            <a:p>
              <a:pPr marL="457200" lvl="0" indent="-45720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3200" b="1" i="1" dirty="0">
                  <a:solidFill>
                    <a:schemeClr val="accent2">
                      <a:lumMod val="75000"/>
                    </a:schemeClr>
                  </a:solidFill>
                </a:rPr>
                <a:t>fare richieste in modo positivo 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3200" b="1" i="1" dirty="0">
                  <a:solidFill>
                    <a:schemeClr val="accent1">
                      <a:lumMod val="50000"/>
                    </a:schemeClr>
                  </a:solidFill>
                </a:rPr>
                <a:t>e infine </a:t>
              </a:r>
            </a:p>
            <a:p>
              <a:pPr marL="457200" lvl="0" indent="-457200" defTabSz="9144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it-IT" altLang="it-IT" sz="3200" b="1" i="1" dirty="0">
                  <a:solidFill>
                    <a:schemeClr val="accent2">
                      <a:lumMod val="75000"/>
                    </a:schemeClr>
                  </a:solidFill>
                </a:rPr>
                <a:t>saper esprimere sentimenti spiacevoli.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t-IT" altLang="it-IT" sz="2400" b="1" i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09315" y="244523"/>
            <a:ext cx="6253310" cy="6372000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EF36AE2E-F59B-4A7B-AA41-B6CC54C3C0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259" y="6315409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701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82DF19-720C-448B-912E-8649ED438347}"/>
              </a:ext>
            </a:extLst>
          </p:cNvPr>
          <p:cNvSpPr txBox="1">
            <a:spLocks/>
          </p:cNvSpPr>
          <p:nvPr/>
        </p:nvSpPr>
        <p:spPr>
          <a:xfrm>
            <a:off x="924127" y="993107"/>
            <a:ext cx="10440000" cy="1518284"/>
          </a:xfrm>
          <a:prstGeom prst="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rtlCol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2400" b="1" noProof="1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b="1" noProof="1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PARLIAMO ORA DELL’IMPORTANZA </a:t>
            </a:r>
          </a:p>
          <a:p>
            <a:pPr algn="ctr"/>
            <a:r>
              <a:rPr lang="it-IT" b="1" noProof="1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DELLE RELAZIONI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DC82DF19-720C-448B-912E-8649ED438347}"/>
              </a:ext>
            </a:extLst>
          </p:cNvPr>
          <p:cNvSpPr txBox="1">
            <a:spLocks/>
          </p:cNvSpPr>
          <p:nvPr/>
        </p:nvSpPr>
        <p:spPr>
          <a:xfrm>
            <a:off x="924127" y="2947012"/>
            <a:ext cx="10440000" cy="3060000"/>
          </a:xfrm>
          <a:prstGeom prst="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rtlCol="0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2400" b="1" noProof="1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sz="8000" b="1" noProof="1">
                <a:solidFill>
                  <a:schemeClr val="accent1">
                    <a:lumMod val="50000"/>
                  </a:schemeClr>
                </a:solidFill>
              </a:rPr>
              <a:t>Già Aristotele lo disse: l’uomo è un animale sociale e quindi per definizione l’essere umano vive relazioni perché ha il desiderio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sz="8000" b="1" noProof="1">
                <a:solidFill>
                  <a:schemeClr val="accent1">
                    <a:lumMod val="50000"/>
                  </a:schemeClr>
                </a:solidFill>
              </a:rPr>
              <a:t>di vivere in armonia con le altre persone.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A592501-EFBE-409A-8114-AEB2DDB0D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015" y="6171337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75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C82DF19-720C-448B-912E-8649ED438347}"/>
              </a:ext>
            </a:extLst>
          </p:cNvPr>
          <p:cNvSpPr txBox="1">
            <a:spLocks/>
          </p:cNvSpPr>
          <p:nvPr/>
        </p:nvSpPr>
        <p:spPr>
          <a:xfrm>
            <a:off x="876000" y="1089000"/>
            <a:ext cx="10440000" cy="4680000"/>
          </a:xfrm>
          <a:prstGeom prst="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rtlCol="0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2400" b="1" noProof="1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sz="8000" b="1" noProof="1">
                <a:solidFill>
                  <a:schemeClr val="accent1">
                    <a:lumMod val="50000"/>
                  </a:schemeClr>
                </a:solidFill>
              </a:rPr>
              <a:t>Altro aspetto è proprio nella natura,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sz="8000" b="1" noProof="1">
                <a:solidFill>
                  <a:schemeClr val="accent1">
                    <a:lumMod val="50000"/>
                  </a:schemeClr>
                </a:solidFill>
              </a:rPr>
              <a:t>la socializzazione, quindi è un pò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sz="8000" b="1" noProof="1">
                <a:solidFill>
                  <a:schemeClr val="accent1">
                    <a:lumMod val="50000"/>
                  </a:schemeClr>
                </a:solidFill>
              </a:rPr>
              <a:t>quella tendenza che noi abbiamo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sz="8000" b="1" noProof="1">
                <a:solidFill>
                  <a:schemeClr val="accent1">
                    <a:lumMod val="50000"/>
                  </a:schemeClr>
                </a:solidFill>
              </a:rPr>
              <a:t>a vivere in modo esplicito  la nostra capacità di realizzare e di realizzarci.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B714A0B1-86F8-4D68-AE28-A9C920106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768" y="6126536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755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C82DF19-720C-448B-912E-8649ED438347}"/>
              </a:ext>
            </a:extLst>
          </p:cNvPr>
          <p:cNvSpPr txBox="1">
            <a:spLocks/>
          </p:cNvSpPr>
          <p:nvPr/>
        </p:nvSpPr>
        <p:spPr>
          <a:xfrm>
            <a:off x="876000" y="621000"/>
            <a:ext cx="10440000" cy="5616000"/>
          </a:xfrm>
          <a:prstGeom prst="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rtlCol="0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2400" b="1" noProof="1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sz="7000" b="1" noProof="1">
                <a:solidFill>
                  <a:schemeClr val="accent1">
                    <a:lumMod val="50000"/>
                  </a:schemeClr>
                </a:solidFill>
              </a:rPr>
              <a:t>La Giornata mondiale del Servizio Sociale, dal 2012 viene celebrata ogni terzo martedì di marzo. L’edizione di quest’anno è stata dedicata al tema della: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it-IT" sz="6300" b="1" noProof="1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it-IT" sz="9600" b="1" noProof="1">
                <a:solidFill>
                  <a:schemeClr val="accent2">
                    <a:lumMod val="75000"/>
                  </a:schemeClr>
                </a:solidFill>
              </a:rPr>
              <a:t>PROMOZIONE DELLE </a:t>
            </a:r>
          </a:p>
          <a:p>
            <a:pPr algn="ctr">
              <a:lnSpc>
                <a:spcPct val="120000"/>
              </a:lnSpc>
            </a:pPr>
            <a:r>
              <a:rPr lang="it-IT" sz="9600" b="1" noProof="1">
                <a:solidFill>
                  <a:schemeClr val="accent2">
                    <a:lumMod val="75000"/>
                  </a:schemeClr>
                </a:solidFill>
              </a:rPr>
              <a:t>RELAZIONI UMANE.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endParaRPr lang="it-IT" sz="8000" b="1" noProof="1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072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/>
          <p:nvPr/>
        </p:nvGrpSpPr>
        <p:grpSpPr>
          <a:xfrm>
            <a:off x="225210" y="244523"/>
            <a:ext cx="5484104" cy="6372000"/>
            <a:chOff x="3448309" y="12324"/>
            <a:chExt cx="3123772" cy="3769825"/>
          </a:xfrm>
        </p:grpSpPr>
        <p:sp>
          <p:nvSpPr>
            <p:cNvPr id="7" name="Rettangolo 6"/>
            <p:cNvSpPr/>
            <p:nvPr/>
          </p:nvSpPr>
          <p:spPr>
            <a:xfrm>
              <a:off x="3448309" y="12324"/>
              <a:ext cx="3123772" cy="376982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89000"/>
                  </a:schemeClr>
                </a:gs>
                <a:gs pos="23000">
                  <a:schemeClr val="accent5">
                    <a:lumMod val="89000"/>
                  </a:schemeClr>
                </a:gs>
                <a:gs pos="69000">
                  <a:schemeClr val="accent5">
                    <a:lumMod val="75000"/>
                  </a:schemeClr>
                </a:gs>
                <a:gs pos="97000">
                  <a:schemeClr val="accent5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asellaDiTesto 7"/>
            <p:cNvSpPr txBox="1"/>
            <p:nvPr/>
          </p:nvSpPr>
          <p:spPr>
            <a:xfrm>
              <a:off x="3448309" y="117263"/>
              <a:ext cx="3061581" cy="35581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8559" tIns="0" rIns="308559" bIns="330200" numCol="1" spcCol="1270" rtlCol="0" anchor="t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</a:pPr>
              <a:endParaRPr lang="it-IT" sz="2000" b="1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3600" b="1" i="1" dirty="0">
                  <a:solidFill>
                    <a:schemeClr val="accent1">
                      <a:lumMod val="50000"/>
                    </a:schemeClr>
                  </a:solidFill>
                </a:rPr>
                <a:t>In un mondo ipertecnologico come il nostro, abbiamo la sensazione di </a:t>
              </a:r>
              <a:r>
                <a:rPr lang="it-IT" altLang="it-IT" sz="3600" b="1" i="1" dirty="0">
                  <a:solidFill>
                    <a:schemeClr val="accent2">
                      <a:lumMod val="75000"/>
                    </a:schemeClr>
                  </a:solidFill>
                </a:rPr>
                <a:t>“essere in relazione” </a:t>
              </a:r>
              <a:r>
                <a:rPr lang="it-IT" altLang="it-IT" sz="3600" b="1" i="1" dirty="0">
                  <a:solidFill>
                    <a:schemeClr val="accent1">
                      <a:lumMod val="50000"/>
                    </a:schemeClr>
                  </a:solidFill>
                </a:rPr>
                <a:t>con tutti; ma la verità è che ormai stiamo un po' perdendo il vero significato di </a:t>
              </a:r>
              <a:r>
                <a:rPr lang="it-IT" altLang="it-IT" sz="3600" b="1" i="1" dirty="0">
                  <a:solidFill>
                    <a:schemeClr val="accent2">
                      <a:lumMod val="75000"/>
                    </a:schemeClr>
                  </a:solidFill>
                </a:rPr>
                <a:t>“stare in relazione” </a:t>
              </a:r>
              <a:r>
                <a:rPr lang="it-IT" altLang="it-IT" sz="3600" b="1" i="1" dirty="0">
                  <a:solidFill>
                    <a:schemeClr val="accent1">
                      <a:lumMod val="50000"/>
                    </a:schemeClr>
                  </a:solidFill>
                </a:rPr>
                <a:t>con chi ci circonda.</a:t>
              </a:r>
            </a:p>
            <a:p>
              <a:pPr lvl="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t-IT" altLang="it-IT" sz="2400" b="1" i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410"/>
          <a:stretch/>
        </p:blipFill>
        <p:spPr>
          <a:xfrm>
            <a:off x="5709315" y="244510"/>
            <a:ext cx="6277647" cy="6372014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B6EAA03B-8718-420B-B001-3BCA6D3DAA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442" y="6251307"/>
            <a:ext cx="1292464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268845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5643_TF00019431.potx" id="{F329A6E4-017E-46BB-8FE0-B780A52F13CB}" vid="{1F5154F7-1408-4393-AFBF-AF9D09AB8C28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465D742-03F8-4A07-AD44-2F5940A960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28E4D0-782D-4812-BE7D-AE5131FD37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915EF7-B9F6-4EB7-AA4F-557BE6AB702C}">
  <ds:schemaRefs>
    <ds:schemaRef ds:uri="71af3243-3dd4-4a8d-8c0d-dd76da1f02a5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purl.org/dc/terms/"/>
    <ds:schemaRef ds:uri="16c05727-aa75-4e4a-9b5f-8a80a116589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Modello Base</Template>
  <TotalTime>527</TotalTime>
  <Words>530</Words>
  <Application>Microsoft Office PowerPoint</Application>
  <PresentationFormat>Widescreen</PresentationFormat>
  <Paragraphs>57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Brush Script MT</vt:lpstr>
      <vt:lpstr>Calibri</vt:lpstr>
      <vt:lpstr>Corbel</vt:lpstr>
      <vt:lpstr>Base</vt:lpstr>
      <vt:lpstr>Presentazione standard di PowerPoint</vt:lpstr>
      <vt:lpstr>Presentazione standard di PowerPoint</vt:lpstr>
      <vt:lpstr> Perché è importante saper sviluppare una buona abilità di comunicazione ecologica  efficace?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mantenere e curare le relazioni e la comunicazione</dc:title>
  <dc:creator>Simona</dc:creator>
  <cp:lastModifiedBy>Azelio Gani</cp:lastModifiedBy>
  <cp:revision>62</cp:revision>
  <dcterms:created xsi:type="dcterms:W3CDTF">2021-02-02T09:12:37Z</dcterms:created>
  <dcterms:modified xsi:type="dcterms:W3CDTF">2021-02-13T11:10:45Z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