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68" r:id="rId4"/>
    <p:sldId id="273" r:id="rId5"/>
    <p:sldId id="256" r:id="rId6"/>
    <p:sldId id="262" r:id="rId7"/>
    <p:sldId id="264" r:id="rId8"/>
    <p:sldId id="259" r:id="rId9"/>
    <p:sldId id="260" r:id="rId10"/>
    <p:sldId id="263" r:id="rId11"/>
    <p:sldId id="267" r:id="rId12"/>
    <p:sldId id="266" r:id="rId13"/>
    <p:sldId id="265" r:id="rId14"/>
    <p:sldId id="274" r:id="rId15"/>
    <p:sldId id="261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7" d="100"/>
          <a:sy n="87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x\Desktop\questionario%20soddisfazione.xlsx" TargetMode="External"/><Relationship Id="rId1" Type="http://schemas.openxmlformats.org/officeDocument/2006/relationships/image" Target="../media/image7.jpeg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x\Desktop\sodd%20cc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Eventi%20Svolti\Laboratorio\questionario%20soddisfazion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Eventi%20Svolti\Laboratorio\questionario%20soddisfazion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Eventi%20Svolti\Laboratorio\questionario%20soddisfazio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Eventi%20Svolti\Laboratorio\questionario%20soddisfazion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Eventi%20Svolti\Laboratorio\questionario%20soddisfazione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x\Desktop\sodd%20ccc.xlsx" TargetMode="External"/><Relationship Id="rId1" Type="http://schemas.openxmlformats.org/officeDocument/2006/relationships/image" Target="../media/image7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x\Desktop\sodd%20ccc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x\Desktop\sodd%20c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2060"/>
              </a:solidFill>
            </c:spPr>
          </c:dPt>
          <c:dLbls>
            <c:dLbl>
              <c:idx val="0"/>
              <c:layout>
                <c:manualLayout>
                  <c:x val="1.4108705161854775E-2"/>
                  <c:y val="2.0792140565762635E-2"/>
                </c:manualLayout>
              </c:layout>
              <c:tx>
                <c:rich>
                  <a:bodyPr/>
                  <a:lstStyle/>
                  <a:p>
                    <a:r>
                      <a:rPr lang="it-IT" sz="2000" dirty="0" smtClean="0"/>
                      <a:t>Giovanissimi; </a:t>
                    </a:r>
                    <a:r>
                      <a:rPr lang="it-IT" dirty="0" smtClean="0"/>
                      <a:t>44</a:t>
                    </a:r>
                    <a:r>
                      <a:rPr lang="it-IT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614059106510303"/>
                  <c:y val="-7.0388896183252364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Giovani; </a:t>
                    </a:r>
                    <a:r>
                      <a:rPr lang="it-IT" dirty="0"/>
                      <a:t>32%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600995188101502"/>
                  <c:y val="0.10185185185185186"/>
                </c:manualLayout>
              </c:layout>
              <c:tx>
                <c:rich>
                  <a:bodyPr/>
                  <a:lstStyle/>
                  <a:p>
                    <a:r>
                      <a:rPr lang="it-IT" sz="3200" b="1" dirty="0" smtClean="0"/>
                      <a:t>A</a:t>
                    </a:r>
                    <a:r>
                      <a:rPr lang="it-IT" dirty="0" smtClean="0"/>
                      <a:t>dulti; </a:t>
                    </a:r>
                    <a:r>
                      <a:rPr lang="it-IT" dirty="0"/>
                      <a:t>24%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'soddisfazine x grafici'!$A$60:$A$62</c:f>
              <c:strCache>
                <c:ptCount val="3"/>
                <c:pt idx="0">
                  <c:v>Giovanissimi (fino a 18 anni)</c:v>
                </c:pt>
                <c:pt idx="1">
                  <c:v>Giovani (da 19 a 39 anni)</c:v>
                </c:pt>
                <c:pt idx="2">
                  <c:v>Adulti (40enni e oltre)</c:v>
                </c:pt>
              </c:strCache>
            </c:strRef>
          </c:cat>
          <c:val>
            <c:numRef>
              <c:f>'soddisfazine x grafici'!$B$60:$B$62</c:f>
              <c:numCache>
                <c:formatCode>General</c:formatCode>
                <c:ptCount val="3"/>
                <c:pt idx="0">
                  <c:v>25</c:v>
                </c:pt>
                <c:pt idx="1">
                  <c:v>18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0.11554417110904615"/>
                  <c:y val="7.957559681697621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0410084608989093E-2"/>
                  <c:y val="2.01357588922074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4244958510621077E-2"/>
                  <c:y val="6.00530503978779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4223031903620843E-2"/>
                  <c:y val="-2.70328675759032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4664384343261441"/>
                  <c:y val="0.1184310449257504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Foglio1!$A$56:$E$56</c:f>
              <c:numCache>
                <c:formatCode>General</c:formatCode>
                <c:ptCount val="5"/>
                <c:pt idx="0">
                  <c:v>2</c:v>
                </c:pt>
                <c:pt idx="1">
                  <c:v>18</c:v>
                </c:pt>
                <c:pt idx="2">
                  <c:v>71</c:v>
                </c:pt>
                <c:pt idx="3">
                  <c:v>68</c:v>
                </c:pt>
                <c:pt idx="4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400" dirty="0" err="1"/>
              <a:t>Valutazione</a:t>
            </a:r>
            <a:r>
              <a:rPr lang="en-US" sz="2800" dirty="0"/>
              <a:t> </a:t>
            </a:r>
            <a:r>
              <a:rPr lang="en-US" sz="2800" dirty="0" err="1"/>
              <a:t>Lezioni</a:t>
            </a:r>
            <a:r>
              <a:rPr lang="en-US" sz="2800" dirty="0"/>
              <a:t> </a:t>
            </a:r>
            <a:r>
              <a:rPr lang="en-US" sz="2800" dirty="0" err="1"/>
              <a:t>Generali</a:t>
            </a:r>
            <a:endParaRPr lang="en-US" sz="2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'soddisfazine x grafici'!$O$3</c:f>
              <c:strCache>
                <c:ptCount val="1"/>
                <c:pt idx="0">
                  <c:v>Valutazione Lezioni Generali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2060"/>
              </a:solidFill>
            </c:spPr>
          </c:dPt>
          <c:dLbls>
            <c:dLbl>
              <c:idx val="1"/>
              <c:layout>
                <c:manualLayout>
                  <c:x val="0"/>
                  <c:y val="-6.481481481481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0185185185185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816E-3"/>
                  <c:y val="-0.115740740740741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77777777777816E-3"/>
                  <c:y val="-0.194444444444446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333333333333506E-3"/>
                  <c:y val="-8.3333333333333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555555555555558E-3"/>
                  <c:y val="-0.268518518518518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5555555555555558E-3"/>
                  <c:y val="-0.324074074074077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5555555555555558E-3"/>
                  <c:y val="-0.29629629629629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0.31944444444444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'soddisfazine x grafici'!$P$3:$Y$3</c:f>
              <c:numCache>
                <c:formatCode>General</c:formatCode>
                <c:ptCount val="10"/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2</c:v>
                </c:pt>
                <c:pt idx="6">
                  <c:v>9</c:v>
                </c:pt>
                <c:pt idx="7">
                  <c:v>11</c:v>
                </c:pt>
                <c:pt idx="8">
                  <c:v>10</c:v>
                </c:pt>
                <c:pt idx="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80899328"/>
        <c:axId val="180406528"/>
        <c:axId val="0"/>
      </c:bar3DChart>
      <c:catAx>
        <c:axId val="180899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80406528"/>
        <c:crosses val="autoZero"/>
        <c:auto val="1"/>
        <c:lblAlgn val="ctr"/>
        <c:lblOffset val="100"/>
        <c:noMultiLvlLbl val="0"/>
      </c:catAx>
      <c:valAx>
        <c:axId val="18040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899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'soddisfazine x grafici'!$O$4</c:f>
              <c:strCache>
                <c:ptCount val="1"/>
                <c:pt idx="0">
                  <c:v>Lav. Gruppi con conduttore ed esperti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2060"/>
              </a:solidFill>
            </c:spPr>
          </c:dPt>
          <c:dLbls>
            <c:dLbl>
              <c:idx val="0"/>
              <c:layout>
                <c:manualLayout>
                  <c:x val="6.3556501730038109E-3"/>
                  <c:y val="-0.1375028229931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778250865019055E-3"/>
                  <c:y val="-0.1375028229931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7667376297528524E-3"/>
                  <c:y val="-0.1808867709323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7557558669657305E-3"/>
                  <c:y val="-0.26517422849258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777193925399763E-3"/>
                  <c:y val="-0.26498368831878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9779113632018937E-3"/>
                  <c:y val="-0.433558223877113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5668239064528445E-3"/>
                  <c:y val="-0.463103717241418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3200">
                    <a:solidFill>
                      <a:sysClr val="windowText" lastClr="00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'soddisfazine x grafici'!$P$4:$Y$4</c:f>
              <c:numCache>
                <c:formatCode>General</c:formatCode>
                <c:ptCount val="10"/>
                <c:pt idx="0">
                  <c:v>1</c:v>
                </c:pt>
                <c:pt idx="2">
                  <c:v>1</c:v>
                </c:pt>
                <c:pt idx="4">
                  <c:v>2</c:v>
                </c:pt>
                <c:pt idx="6">
                  <c:v>6</c:v>
                </c:pt>
                <c:pt idx="7">
                  <c:v>6</c:v>
                </c:pt>
                <c:pt idx="8">
                  <c:v>15</c:v>
                </c:pt>
                <c:pt idx="9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1657600"/>
        <c:axId val="180408256"/>
        <c:axId val="0"/>
      </c:bar3DChart>
      <c:catAx>
        <c:axId val="181657600"/>
        <c:scaling>
          <c:orientation val="minMax"/>
        </c:scaling>
        <c:delete val="0"/>
        <c:axPos val="b"/>
        <c:majorTickMark val="out"/>
        <c:minorTickMark val="none"/>
        <c:tickLblPos val="nextTo"/>
        <c:crossAx val="180408256"/>
        <c:crosses val="autoZero"/>
        <c:auto val="1"/>
        <c:lblAlgn val="ctr"/>
        <c:lblOffset val="100"/>
        <c:noMultiLvlLbl val="0"/>
      </c:catAx>
      <c:valAx>
        <c:axId val="180408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1657600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rgbClr val="FC9FCB"/>
        </a:gs>
        <a:gs pos="13000">
          <a:srgbClr val="F8B049"/>
        </a:gs>
        <a:gs pos="21001">
          <a:srgbClr val="F8B049"/>
        </a:gs>
        <a:gs pos="63000">
          <a:srgbClr val="FEE7F2"/>
        </a:gs>
        <a:gs pos="67000">
          <a:srgbClr val="F952A0"/>
        </a:gs>
        <a:gs pos="69000">
          <a:srgbClr val="C50849"/>
        </a:gs>
        <a:gs pos="82001">
          <a:srgbClr val="B43E85"/>
        </a:gs>
        <a:gs pos="100000">
          <a:srgbClr val="F8B049"/>
        </a:gs>
      </a:gsLst>
      <a:lin ang="5400000" scaled="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5516029619897334"/>
          <c:y val="1.9756827169533711E-2"/>
        </c:manualLayout>
      </c:layout>
      <c:overlay val="0"/>
      <c:txPr>
        <a:bodyPr/>
        <a:lstStyle/>
        <a:p>
          <a:pPr>
            <a:defRPr sz="3200"/>
          </a:pPr>
          <a:endParaRPr lang="it-IT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400000" scaled="0"/>
        </a:gradFill>
      </c:spPr>
    </c:sideWall>
    <c:backWall>
      <c:thickness val="0"/>
      <c:sp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400000" scaled="0"/>
        </a:gra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'soddisfazine x grafici'!$O$5</c:f>
              <c:strCache>
                <c:ptCount val="1"/>
                <c:pt idx="0">
                  <c:v>Visite ai gruppi di auto mutuo aiuto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2060"/>
              </a:solidFill>
            </c:spPr>
          </c:dPt>
          <c:dLbls>
            <c:dLbl>
              <c:idx val="3"/>
              <c:layout>
                <c:manualLayout>
                  <c:x val="0"/>
                  <c:y val="-5.9844991970589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9.2439644753276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946059133526229E-4"/>
                  <c:y val="-9.1009879373672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777777777778178E-3"/>
                  <c:y val="-9.259259259259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8.7962962962963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777777777778178E-3"/>
                  <c:y val="-0.13425925925925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888888888888889E-2"/>
                  <c:y val="-0.29166666666666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'soddisfazine x grafici'!$P$5:$Y$5</c:f>
              <c:numCache>
                <c:formatCode>General</c:formatCode>
                <c:ptCount val="10"/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9</c:v>
                </c:pt>
                <c:pt idx="9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1658624"/>
        <c:axId val="180410560"/>
        <c:axId val="0"/>
      </c:bar3DChart>
      <c:catAx>
        <c:axId val="18165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80410560"/>
        <c:crosses val="autoZero"/>
        <c:auto val="1"/>
        <c:lblAlgn val="ctr"/>
        <c:lblOffset val="100"/>
        <c:noMultiLvlLbl val="0"/>
      </c:catAx>
      <c:valAx>
        <c:axId val="180410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1658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plosion val="58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25000"/>
                </a:schemeClr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8.2916845760307223E-2"/>
                  <c:y val="3.76790048372836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0138550179306207E-2"/>
                  <c:y val="1.68780194627845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3040183604371827"/>
                  <c:y val="7.4991719434474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5556445458701365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'soddisfazine x grafici'!$A$11:$A$15</c:f>
              <c:strCache>
                <c:ptCount val="5"/>
                <c:pt idx="0">
                  <c:v>Clima Generale</c:v>
                </c:pt>
                <c:pt idx="1">
                  <c:v>Didattica/ Formazione</c:v>
                </c:pt>
                <c:pt idx="2">
                  <c:v>Relazione tra i corsisti</c:v>
                </c:pt>
                <c:pt idx="3">
                  <c:v>Relazione dei corsisti e con i formatori</c:v>
                </c:pt>
                <c:pt idx="4">
                  <c:v>Relazioni tra i formatori</c:v>
                </c:pt>
              </c:strCache>
            </c:strRef>
          </c:cat>
          <c:val>
            <c:numRef>
              <c:f>'soddisfazine x grafici'!$B$11:$B$15</c:f>
              <c:numCache>
                <c:formatCode>General</c:formatCode>
                <c:ptCount val="5"/>
                <c:pt idx="0">
                  <c:v>32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explosion val="22"/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Lbls>
            <c:dLbl>
              <c:idx val="1"/>
              <c:layout>
                <c:manualLayout>
                  <c:x val="0.14722222222222314"/>
                  <c:y val="-5.5555555555555455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</a:defRPr>
                    </a:pPr>
                    <a:r>
                      <a:rPr lang="en-US" dirty="0" err="1">
                        <a:solidFill>
                          <a:schemeClr val="tx1"/>
                        </a:solidFill>
                      </a:rPr>
                      <a:t>Troppo breve; 10; 18%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8333333333333449"/>
                  <c:y val="2.7777777777778123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24602963353866053"/>
                  <c:y val="-2.8924596032979793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'soddisfazine x grafici'!$A$46:$A$49</c:f>
              <c:strCache>
                <c:ptCount val="4"/>
                <c:pt idx="0">
                  <c:v>La  durata del corso è stata:</c:v>
                </c:pt>
                <c:pt idx="1">
                  <c:v>Troppo breve</c:v>
                </c:pt>
                <c:pt idx="2">
                  <c:v>Adeguata</c:v>
                </c:pt>
                <c:pt idx="3">
                  <c:v>Troppo lunga</c:v>
                </c:pt>
              </c:strCache>
            </c:strRef>
          </c:cat>
          <c:val>
            <c:numRef>
              <c:f>'soddisfazine x grafici'!$B$46:$B$49</c:f>
              <c:numCache>
                <c:formatCode>General</c:formatCode>
                <c:ptCount val="4"/>
                <c:pt idx="1">
                  <c:v>10</c:v>
                </c:pt>
                <c:pt idx="2">
                  <c:v>40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660349415036757E-2"/>
          <c:y val="3.9205811513605429E-2"/>
          <c:w val="0.96766861120892433"/>
          <c:h val="0.9215883769727891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00206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Lbls>
            <c:dLbl>
              <c:idx val="1"/>
              <c:layout>
                <c:manualLayout>
                  <c:x val="1.4560529056093591E-2"/>
                  <c:y val="0.188170653994419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4894126641295981E-2"/>
                  <c:y val="-0.10458691172678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Foglio1!$A$105:$C$105</c:f>
              <c:strCache>
                <c:ptCount val="3"/>
                <c:pt idx="0">
                  <c:v>meno di 4 giorni</c:v>
                </c:pt>
                <c:pt idx="1">
                  <c:v>4 - 5 giorni</c:v>
                </c:pt>
                <c:pt idx="2">
                  <c:v>più di 5 giorni</c:v>
                </c:pt>
              </c:strCache>
            </c:strRef>
          </c:cat>
          <c:val>
            <c:numRef>
              <c:f>Foglio1!$A$106:$C$106</c:f>
              <c:numCache>
                <c:formatCode>General</c:formatCode>
                <c:ptCount val="3"/>
                <c:pt idx="0">
                  <c:v>4</c:v>
                </c:pt>
                <c:pt idx="1">
                  <c:v>26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8"/>
          <c:dPt>
            <c:idx val="0"/>
            <c:bubble3D val="0"/>
            <c:explosion val="27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0.11825217425984008"/>
                  <c:y val="1.6222293019287316E-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Non </a:t>
                    </a:r>
                    <a:r>
                      <a:rPr lang="en-US" sz="2000" dirty="0" err="1"/>
                      <a:t>Rilevante</a:t>
                    </a:r>
                    <a:r>
                      <a:rPr lang="en-US" sz="2000" dirty="0"/>
                      <a:t>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5316493798884646E-2"/>
                  <c:y val="2.3388207161977584E-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err="1"/>
                      <a:t>Poco</a:t>
                    </a:r>
                    <a:r>
                      <a:rPr lang="en-US" sz="2000" dirty="0"/>
                      <a:t> </a:t>
                    </a:r>
                    <a:r>
                      <a:rPr lang="en-US" sz="2000" dirty="0" err="1"/>
                      <a:t>Rilevante</a:t>
                    </a:r>
                    <a:r>
                      <a:rPr lang="en-US" sz="2000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306084224259983"/>
                  <c:y val="0.26201177489462835"/>
                </c:manualLayout>
              </c:layout>
              <c:tx>
                <c:rich>
                  <a:bodyPr/>
                  <a:lstStyle/>
                  <a:p>
                    <a:r>
                      <a:rPr lang="en-US" sz="2600" dirty="0" err="1"/>
                      <a:t>Abbastanza</a:t>
                    </a:r>
                    <a:r>
                      <a:rPr lang="en-US" sz="2600" dirty="0"/>
                      <a:t> </a:t>
                    </a:r>
                    <a:r>
                      <a:rPr lang="en-US" dirty="0" err="1"/>
                      <a:t>Rilevante</a:t>
                    </a:r>
                    <a:r>
                      <a:rPr lang="en-US" dirty="0"/>
                      <a:t>
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153443539511754"/>
                  <c:y val="-3.24075091273285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564844183209525"/>
                  <c:y val="0.262231256419033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Foglio1!$A$4:$E$4</c:f>
              <c:strCache>
                <c:ptCount val="5"/>
                <c:pt idx="0">
                  <c:v>Non Rilevante</c:v>
                </c:pt>
                <c:pt idx="1">
                  <c:v>Poco Rilevante</c:v>
                </c:pt>
                <c:pt idx="2">
                  <c:v>Abbastanza Rilevante</c:v>
                </c:pt>
                <c:pt idx="3">
                  <c:v>Rilevante</c:v>
                </c:pt>
                <c:pt idx="4">
                  <c:v>Molto Rilevante</c:v>
                </c:pt>
              </c:strCache>
            </c:strRef>
          </c:cat>
          <c:val>
            <c:numRef>
              <c:f>Foglio1!$A$5:$E$5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43</c:v>
                </c:pt>
                <c:pt idx="3">
                  <c:v>90</c:v>
                </c:pt>
                <c:pt idx="4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explosion val="25"/>
          <c:dPt>
            <c:idx val="0"/>
            <c:bubble3D val="0"/>
            <c:explosion val="46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002060"/>
              </a:solidFill>
            </c:spPr>
          </c:dPt>
          <c:dPt>
            <c:idx val="2"/>
            <c:bubble3D val="0"/>
            <c:explosion val="37"/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5.8881106464361045E-2"/>
                  <c:y val="-5.88330334874540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4025935114275098E-2"/>
                  <c:y val="-0.1175617452250602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11111111111112"/>
                  <c:y val="1.85185185185185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2777777777777777"/>
                  <c:y val="0.111111111111111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"/>
                  <c:y val="-0.106481481481481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Foglio1!$A$30:$E$30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26</c:v>
                </c:pt>
                <c:pt idx="3">
                  <c:v>76</c:v>
                </c:pt>
                <c:pt idx="4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BB502-F58A-4F03-8E37-E44969C77C81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276EE-9758-4D34-9965-804152CD05E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sCA3AAL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0"/>
            <a:ext cx="389255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Immagine 5" descr="centro du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124744"/>
            <a:ext cx="1008112" cy="970258"/>
          </a:xfrm>
          <a:prstGeom prst="rect">
            <a:avLst/>
          </a:prstGeom>
          <a:noFill/>
        </p:spPr>
      </p:pic>
      <p:pic>
        <p:nvPicPr>
          <p:cNvPr id="8195" name="Immagin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117036"/>
            <a:ext cx="964215" cy="1015820"/>
          </a:xfrm>
          <a:prstGeom prst="rect">
            <a:avLst/>
          </a:prstGeom>
          <a:noFill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124744"/>
            <a:ext cx="720080" cy="1024172"/>
          </a:xfrm>
          <a:prstGeom prst="rect">
            <a:avLst/>
          </a:prstGeom>
          <a:noFill/>
        </p:spPr>
      </p:pic>
      <p:pic>
        <p:nvPicPr>
          <p:cNvPr id="8193" name="Picture 1" descr="http://profile.ak.fbcdn.net/hprofile-ak-snc4/186822_100002066543715_4800364_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124744"/>
            <a:ext cx="957511" cy="957509"/>
          </a:xfrm>
          <a:prstGeom prst="rect">
            <a:avLst/>
          </a:prstGeom>
          <a:noFill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116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2474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01" name="Picture 9" descr="aaa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97048" y="4725143"/>
            <a:ext cx="3195432" cy="192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11560" y="3789040"/>
            <a:ext cx="82809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PROGETTO </a:t>
            </a:r>
            <a:r>
              <a:rPr lang="it-IT" sz="32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INNOVAZIONE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 UNA MIGLIORE ECOLOGIA-SOCIALE      STILI </a:t>
            </a:r>
            <a:r>
              <a:rPr kumimoji="0" lang="it-IT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VITA SANI.</a:t>
            </a:r>
            <a:endParaRPr kumimoji="0" lang="it-IT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7544" y="566124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Progetto CESVOT cod. T 2231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2204864"/>
            <a:ext cx="8784976" cy="1918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solidFill>
                  <a:srgbClr val="002060"/>
                </a:solidFill>
                <a:latin typeface="Arial Black" pitchFamily="34" charset="0"/>
              </a:rPr>
              <a:t>risultato elaborazione est di soddisfazione per      1</a:t>
            </a:r>
            <a:r>
              <a:rPr lang="it-IT" sz="2400" b="1" dirty="0" smtClean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° laboratorio di sensibilizzazione all’approccio ecologico - sociale alla promozione del benessere nella comunità.</a:t>
            </a:r>
            <a:endParaRPr lang="it-IT" sz="2400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95536" y="332656"/>
          <a:ext cx="8424939" cy="2105719"/>
        </p:xfrm>
        <a:graphic>
          <a:graphicData uri="http://schemas.openxmlformats.org/drawingml/2006/table">
            <a:tbl>
              <a:tblPr/>
              <a:tblGrid>
                <a:gridCol w="3175178"/>
                <a:gridCol w="477251"/>
                <a:gridCol w="477251"/>
                <a:gridCol w="477251"/>
                <a:gridCol w="477251"/>
                <a:gridCol w="477251"/>
                <a:gridCol w="477251"/>
                <a:gridCol w="477251"/>
                <a:gridCol w="477251"/>
                <a:gridCol w="477251"/>
                <a:gridCol w="477251"/>
                <a:gridCol w="477251"/>
              </a:tblGrid>
              <a:tr h="420304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t-IT" sz="32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5) </a:t>
                      </a:r>
                      <a:r>
                        <a:rPr lang="it-IT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Valutazione esperti esterni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4139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972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Chiarezza espositiva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972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 dell'intervento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139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Capacità di coinvolgimento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95536" y="3429000"/>
          <a:ext cx="8496934" cy="1978810"/>
        </p:xfrm>
        <a:graphic>
          <a:graphicData uri="http://schemas.openxmlformats.org/drawingml/2006/table">
            <a:tbl>
              <a:tblPr/>
              <a:tblGrid>
                <a:gridCol w="3202315"/>
                <a:gridCol w="481329"/>
                <a:gridCol w="481329"/>
                <a:gridCol w="481329"/>
                <a:gridCol w="481329"/>
                <a:gridCol w="481329"/>
                <a:gridCol w="481329"/>
                <a:gridCol w="481329"/>
                <a:gridCol w="481329"/>
                <a:gridCol w="481329"/>
                <a:gridCol w="481329"/>
                <a:gridCol w="481329"/>
              </a:tblGrid>
              <a:tr h="224024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6) </a:t>
                      </a:r>
                      <a:r>
                        <a:rPr lang="it-IT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Valutazione del coordinatore del corso</a:t>
                      </a:r>
                      <a:endParaRPr lang="it-IT" sz="2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408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18" marR="5618" marT="56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91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Chiarezza espositiva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91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 dell'intervento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08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Capacità di coinvolgimento</a:t>
                      </a:r>
                    </a:p>
                  </a:txBody>
                  <a:tcPr marL="5618" marR="5618" marT="5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618" marR="5618" marT="5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539552" y="404663"/>
          <a:ext cx="8208912" cy="2520282"/>
        </p:xfrm>
        <a:graphic>
          <a:graphicData uri="http://schemas.openxmlformats.org/drawingml/2006/table">
            <a:tbl>
              <a:tblPr/>
              <a:tblGrid>
                <a:gridCol w="7136282"/>
                <a:gridCol w="1072630"/>
              </a:tblGrid>
              <a:tr h="6804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3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7) </a:t>
                      </a:r>
                      <a:r>
                        <a:rPr lang="it-IT" sz="3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La  durata del </a:t>
                      </a:r>
                      <a:r>
                        <a:rPr lang="it-IT" sz="3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laboratorio </a:t>
                      </a:r>
                      <a:r>
                        <a:rPr lang="it-IT" sz="3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è </a:t>
                      </a:r>
                      <a:r>
                        <a:rPr lang="it-IT" sz="3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stata?</a:t>
                      </a:r>
                      <a:endParaRPr lang="it-IT" sz="3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04868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Troppo breve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8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Adeguata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Troppo lunga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899592" y="3068960"/>
          <a:ext cx="7776864" cy="342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23528" y="332655"/>
          <a:ext cx="8496944" cy="1981200"/>
        </p:xfrm>
        <a:graphic>
          <a:graphicData uri="http://schemas.openxmlformats.org/drawingml/2006/table">
            <a:tbl>
              <a:tblPr/>
              <a:tblGrid>
                <a:gridCol w="7386678"/>
                <a:gridCol w="1110266"/>
              </a:tblGrid>
              <a:tr h="30295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32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8) Qual è </a:t>
                      </a:r>
                      <a:r>
                        <a:rPr lang="it-IT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secondo te </a:t>
                      </a:r>
                      <a:r>
                        <a:rPr lang="it-IT" sz="32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qual è la </a:t>
                      </a:r>
                      <a:r>
                        <a:rPr lang="it-IT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durata ideale?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9290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Meno di 4 giorni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90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4-5 giorni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10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più di 5 giorni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323528" y="2564904"/>
          <a:ext cx="849694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79512" y="404664"/>
          <a:ext cx="8640960" cy="1371600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2099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Risultato questionari di soddisfazione</a:t>
                      </a:r>
                      <a:r>
                        <a:rPr lang="it-IT" sz="3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delle 10 iniziative decentrate affidate ai frequentatori del laboratorio </a:t>
                      </a:r>
                      <a:endParaRPr lang="it-IT" sz="3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23527" y="2195406"/>
          <a:ext cx="8464223" cy="2286000"/>
        </p:xfrm>
        <a:graphic>
          <a:graphicData uri="http://schemas.openxmlformats.org/drawingml/2006/table">
            <a:tbl>
              <a:tblPr/>
              <a:tblGrid>
                <a:gridCol w="8464223"/>
              </a:tblGrid>
              <a:tr h="2099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Durante le dieci iniziative decentrate sono state sensibilizzate 228 persone di varie età che a loro volta </a:t>
                      </a:r>
                      <a:r>
                        <a:rPr lang="it-IT" sz="3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risultano essere diventati promotori di salute per se, per la propria famiglia e per la comunità cui appartengono.</a:t>
                      </a:r>
                      <a:endParaRPr lang="it-IT" sz="3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79512" y="332656"/>
          <a:ext cx="8640960" cy="457200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2099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1) Come valuta la rilevanza degli argomenti trattati?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23527" y="980728"/>
          <a:ext cx="8424935" cy="1036320"/>
        </p:xfrm>
        <a:graphic>
          <a:graphicData uri="http://schemas.openxmlformats.org/drawingml/2006/table">
            <a:tbl>
              <a:tblPr/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Poco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Abbastanza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Molto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323528" y="2348880"/>
          <a:ext cx="8424936" cy="4369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11560" y="260648"/>
          <a:ext cx="8064896" cy="426720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2099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2( Come valuta la qualità educativa di questo </a:t>
                      </a:r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evento?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67545" y="836712"/>
          <a:ext cx="8136905" cy="964035"/>
        </p:xfrm>
        <a:graphic>
          <a:graphicData uri="http://schemas.openxmlformats.org/drawingml/2006/table">
            <a:tbl>
              <a:tblPr/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5373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Insufficiente-</a:t>
                      </a:r>
                      <a:r>
                        <a:rPr lang="it-IT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-------------------------------------------------</a:t>
                      </a:r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Molto Buona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87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67544" y="2204864"/>
          <a:ext cx="8064896" cy="3942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51520" y="3140968"/>
          <a:ext cx="8640960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79513" y="260648"/>
          <a:ext cx="8640960" cy="2727643"/>
        </p:xfrm>
        <a:graphic>
          <a:graphicData uri="http://schemas.openxmlformats.org/drawingml/2006/table">
            <a:tbl>
              <a:tblPr/>
              <a:tblGrid>
                <a:gridCol w="1728192"/>
                <a:gridCol w="1728192"/>
                <a:gridCol w="1728192"/>
                <a:gridCol w="1728192"/>
                <a:gridCol w="1728192"/>
              </a:tblGrid>
              <a:tr h="34638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 valuta l'efficacia per la sua capacità di scelta relativa ai suoi stili di vita?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9276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parzialmente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abbastanza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molto           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62060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(non ho appreso nulla per la mia capacità di scelta sugli stili di vita)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(mi ha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confermato che 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ho necessità di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modificare le 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mie scelte sugli stili di vita)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(mi ha stimolato a modificare alcuni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comportamenti e 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atteggiamenti relativi ai miei stili di vita)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(mi ha convinto a cambiare alcuni comportamenti relativi ai miei stili di vita)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(mi ha convinto a lavorare per modificare e correggere aspetti rilevanti ai miei stili di vita)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95536" y="26064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600" dirty="0" smtClean="0">
                <a:solidFill>
                  <a:srgbClr val="002060"/>
                </a:solidFill>
                <a:latin typeface="Arial Black" pitchFamily="34" charset="0"/>
              </a:rPr>
              <a:t>Elaborazione dei test di soddisfazione per il                   1</a:t>
            </a:r>
            <a:r>
              <a:rPr lang="it-IT" sz="3600" b="1" dirty="0" smtClean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° laboratorio di sensibilizzazione all’approccio ecologico - sociale alla promozione del benessere   nella comunità.</a:t>
            </a:r>
            <a:endParaRPr lang="it-IT" sz="3600" b="1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436510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E alle iniziative decentrate previste nel progetto stesso.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620688"/>
            <a:ext cx="84969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500" b="1" spc="-150" dirty="0" smtClean="0">
                <a:solidFill>
                  <a:srgbClr val="002060"/>
                </a:solidFill>
                <a:latin typeface="Arial Black" pitchFamily="34" charset="0"/>
              </a:rPr>
              <a:t>Test di soddisfazione del laboratorio</a:t>
            </a:r>
            <a:endParaRPr lang="it-IT" sz="35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772816"/>
            <a:ext cx="81399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Valutazione dei momenti del laboratorio.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Cosa ti è piaciuto più del laboratorio?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Valutazione generale.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Valutazione dei conduttori di gruppo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Valutazione esperti esterni.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Valutazione del coordinatore del laboratorio.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 durata del laboratorio è stata?</a:t>
            </a:r>
          </a:p>
          <a:p>
            <a:pPr marL="457200" indent="-457200">
              <a:buAutoNum type="arabicParenR"/>
            </a:pPr>
            <a:r>
              <a:rPr lang="it-IT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Qual è secondo te la durata ideale?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827584" y="404664"/>
          <a:ext cx="7704856" cy="1767840"/>
        </p:xfrm>
        <a:graphic>
          <a:graphicData uri="http://schemas.openxmlformats.org/drawingml/2006/table">
            <a:tbl>
              <a:tblPr/>
              <a:tblGrid>
                <a:gridCol w="7004414"/>
                <a:gridCol w="700442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Partecipanti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Giovanissimi (fino a 18 anni)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Giovani (da 19 a 39 anni)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Adulti (40enni e oltre)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67544" y="2420888"/>
          <a:ext cx="81369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395535" y="260643"/>
          <a:ext cx="8352924" cy="4963778"/>
        </p:xfrm>
        <a:graphic>
          <a:graphicData uri="http://schemas.openxmlformats.org/drawingml/2006/table">
            <a:tbl>
              <a:tblPr/>
              <a:tblGrid>
                <a:gridCol w="2938551"/>
                <a:gridCol w="441683"/>
                <a:gridCol w="441683"/>
                <a:gridCol w="441683"/>
                <a:gridCol w="441683"/>
                <a:gridCol w="441683"/>
                <a:gridCol w="441683"/>
                <a:gridCol w="441683"/>
                <a:gridCol w="441683"/>
                <a:gridCol w="441683"/>
                <a:gridCol w="441683"/>
                <a:gridCol w="441683"/>
                <a:gridCol w="555860"/>
              </a:tblGrid>
              <a:tr h="269512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t-IT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1) </a:t>
                      </a:r>
                      <a:r>
                        <a:rPr lang="it-IT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Valutazione dei momenti del </a:t>
                      </a:r>
                      <a:r>
                        <a:rPr lang="it-IT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laboratorio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18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Voto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Lezioni generali</a:t>
                      </a:r>
                      <a:endParaRPr lang="it-IT" sz="1800" b="0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Lezioni su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temi specifici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Discussioni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 comunità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Lavori</a:t>
                      </a:r>
                      <a:r>
                        <a:rPr lang="it-IT" sz="1800" b="0" i="1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dei g</a:t>
                      </a:r>
                      <a:r>
                        <a:rPr lang="it-IT" sz="1800" b="0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ruppi </a:t>
                      </a:r>
                      <a:r>
                        <a:rPr lang="it-IT" sz="1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con conduttore ed esperti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Lavori dei gruppi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autogestiti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Discussione lucidi in plenaria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Tavole rotonde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70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Visite ai gruppi di auto mutuo aiuto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1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Interazione corporea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395536" y="188640"/>
          <a:ext cx="842493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755576" y="3717032"/>
          <a:ext cx="79928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/>
        </p:nvGraphicFramePr>
        <p:xfrm>
          <a:off x="467544" y="620688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179512" y="2708920"/>
          <a:ext cx="8784976" cy="390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2" y="188641"/>
          <a:ext cx="8784976" cy="2552301"/>
        </p:xfrm>
        <a:graphic>
          <a:graphicData uri="http://schemas.openxmlformats.org/drawingml/2006/table">
            <a:tbl>
              <a:tblPr/>
              <a:tblGrid>
                <a:gridCol w="7986342"/>
                <a:gridCol w="798634"/>
              </a:tblGrid>
              <a:tr h="3116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Cosa ti è piaciuto di più del </a:t>
                      </a:r>
                      <a:r>
                        <a:rPr lang="it-IT" sz="32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laboratorio?</a:t>
                      </a:r>
                      <a:endParaRPr lang="it-IT" sz="3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6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Clima Generale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6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Didattica/ Formazione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6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Relazione tra i corsisti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6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Relazione dei corsisti e con i formatori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6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Relazioni tra i formatori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76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95538" y="260648"/>
          <a:ext cx="8424927" cy="4095756"/>
        </p:xfrm>
        <a:graphic>
          <a:graphicData uri="http://schemas.openxmlformats.org/drawingml/2006/table">
            <a:tbl>
              <a:tblPr/>
              <a:tblGrid>
                <a:gridCol w="2963884"/>
                <a:gridCol w="445490"/>
                <a:gridCol w="445490"/>
                <a:gridCol w="445490"/>
                <a:gridCol w="445490"/>
                <a:gridCol w="445490"/>
                <a:gridCol w="445490"/>
                <a:gridCol w="445490"/>
                <a:gridCol w="445490"/>
                <a:gridCol w="445490"/>
                <a:gridCol w="445490"/>
                <a:gridCol w="445490"/>
                <a:gridCol w="560653"/>
              </a:tblGrid>
              <a:tr h="40708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3) valutazione generale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Segreteria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Coordinamento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Staff tecnico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Tutoraggio nei gruppi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Spostamenti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Aule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Materiali del corso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708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Rispetto dei tempi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5533" y="4653136"/>
          <a:ext cx="8496949" cy="1916340"/>
        </p:xfrm>
        <a:graphic>
          <a:graphicData uri="http://schemas.openxmlformats.org/drawingml/2006/table">
            <a:tbl>
              <a:tblPr/>
              <a:tblGrid>
                <a:gridCol w="2989215"/>
                <a:gridCol w="449299"/>
                <a:gridCol w="449299"/>
                <a:gridCol w="449299"/>
                <a:gridCol w="449299"/>
                <a:gridCol w="449299"/>
                <a:gridCol w="449299"/>
                <a:gridCol w="449299"/>
                <a:gridCol w="449299"/>
                <a:gridCol w="449299"/>
                <a:gridCol w="449299"/>
                <a:gridCol w="449299"/>
                <a:gridCol w="565445"/>
              </a:tblGrid>
              <a:tr h="256673">
                <a:tc gridSpan="12">
                  <a:txBody>
                    <a:bodyPr/>
                    <a:lstStyle/>
                    <a:p>
                      <a:pPr algn="l" fontAlgn="b"/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4) </a:t>
                      </a:r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valutazione </a:t>
                      </a:r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dei conduttori di</a:t>
                      </a:r>
                      <a:r>
                        <a:rPr lang="it-IT" sz="2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gruppo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0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93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Chiarezza espositiva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93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 dell'intervento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0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Capacità di coinvolgimento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16" marR="5316" marT="5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920</Words>
  <Application>Microsoft Office PowerPoint</Application>
  <PresentationFormat>Presentazione su schermo (4:3)</PresentationFormat>
  <Paragraphs>536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Giulia</dc:creator>
  <cp:lastModifiedBy>Azelio</cp:lastModifiedBy>
  <cp:revision>55</cp:revision>
  <dcterms:created xsi:type="dcterms:W3CDTF">2013-07-03T13:39:05Z</dcterms:created>
  <dcterms:modified xsi:type="dcterms:W3CDTF">2017-10-10T13:18:57Z</dcterms:modified>
</cp:coreProperties>
</file>