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6"/>
  </p:notesMasterIdLst>
  <p:sldIdLst>
    <p:sldId id="275" r:id="rId2"/>
    <p:sldId id="256" r:id="rId3"/>
    <p:sldId id="257" r:id="rId4"/>
    <p:sldId id="258" r:id="rId5"/>
    <p:sldId id="260" r:id="rId6"/>
    <p:sldId id="267" r:id="rId7"/>
    <p:sldId id="262" r:id="rId8"/>
    <p:sldId id="261" r:id="rId9"/>
    <p:sldId id="264" r:id="rId10"/>
    <p:sldId id="265" r:id="rId11"/>
    <p:sldId id="266" r:id="rId12"/>
    <p:sldId id="268" r:id="rId13"/>
    <p:sldId id="269" r:id="rId14"/>
    <p:sldId id="274" r:id="rId15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7" d="100"/>
          <a:sy n="97" d="100"/>
        </p:scale>
        <p:origin x="792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AC3737-578C-497D-82EF-4417C63B5AB3}" type="datetimeFigureOut">
              <a:rPr lang="it-IT" smtClean="0"/>
              <a:pPr/>
              <a:t>18/03/2019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621BD4-B8D8-47F6-95FC-007E679B5F37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Arrotonda angolo diagonale rettangolo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olo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9" name="Sottotitolo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it-IT"/>
              <a:t>Fare clic per modificare lo stile del sottotitolo dello schema</a:t>
            </a:r>
            <a:endParaRPr kumimoji="0" lang="en-US"/>
          </a:p>
        </p:txBody>
      </p:sp>
      <p:sp>
        <p:nvSpPr>
          <p:cNvPr id="10" name="Segnaposto data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/>
          <a:p>
            <a:fld id="{EE4AC8D2-8BA8-4B65-9A3F-7C7C84E5D304}" type="datetime1">
              <a:rPr lang="it-IT" smtClean="0"/>
              <a:pPr/>
              <a:t>18/03/2019</a:t>
            </a:fld>
            <a:endParaRPr lang="it-IT"/>
          </a:p>
        </p:txBody>
      </p:sp>
      <p:sp>
        <p:nvSpPr>
          <p:cNvPr id="11" name="Segnaposto numero diapositiva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2" name="Segnaposto piè di pagina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/>
          <a:p>
            <a:r>
              <a:rPr lang="it-IT"/>
              <a:t>Corlito, Guastalla, 28.4.2018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84E7C-E09F-4F22-A461-5476BE3658E4}" type="datetime1">
              <a:rPr lang="it-IT" smtClean="0"/>
              <a:pPr/>
              <a:t>18/03/2019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Corlito, Guastalla, 28.4.2018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D7E19-8513-4046-B15B-6EE736E5406C}" type="datetime1">
              <a:rPr lang="it-IT" smtClean="0"/>
              <a:pPr/>
              <a:t>18/03/2019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Corlito, Guastalla, 28.4.2018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9B9D1-4870-4EA8-825F-1B1E46271531}" type="datetime1">
              <a:rPr lang="it-IT" smtClean="0"/>
              <a:pPr/>
              <a:t>18/03/2019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Corlito, Guastalla, 28.4.2018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  <p:sp>
        <p:nvSpPr>
          <p:cNvPr id="8" name="Segnaposto data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/>
          <a:p>
            <a:fld id="{8499E7A9-E824-4639-8BF1-F052C623F4A3}" type="datetime1">
              <a:rPr lang="it-IT" smtClean="0"/>
              <a:pPr/>
              <a:t>18/03/2019</a:t>
            </a:fld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0" name="Segnaposto piè di pagina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/>
          <a:p>
            <a:r>
              <a:rPr lang="it-IT"/>
              <a:t>Corlito, Guastalla, 28.4.2018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396FCE-6C52-4244-9844-CCA10CB91314}" type="datetime1">
              <a:rPr lang="it-IT" smtClean="0"/>
              <a:pPr/>
              <a:t>18/03/2019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Corlito, Guastalla, 28.4.2018</a:t>
            </a: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0" name="Rettangolo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ttangolo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ttangolo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70888-4238-42DA-A62A-3EDE58DEE66B}" type="datetime1">
              <a:rPr lang="it-IT" smtClean="0"/>
              <a:pPr/>
              <a:t>18/03/2019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Corlito, Guastalla, 28.4.2018</a:t>
            </a:r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0CE19-E4AB-453B-A7B6-13F572EE3E7B}" type="datetime1">
              <a:rPr lang="it-IT" smtClean="0"/>
              <a:pPr/>
              <a:t>18/03/2019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Corlito, Guastalla, 28.4.2018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7" name="Rettangolo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630B9-DEA0-497A-A5C8-6A6F13266BCF}" type="datetime1">
              <a:rPr lang="it-IT" smtClean="0"/>
              <a:pPr/>
              <a:t>18/03/2019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Corlito, Guastalla, 28.4.2018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tangolo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9" name="Segnaposto data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/>
          <a:p>
            <a:fld id="{31B7B501-CC5B-46B1-8085-AF7A1222805D}" type="datetime1">
              <a:rPr lang="it-IT" smtClean="0"/>
              <a:pPr/>
              <a:t>18/03/2019</a:t>
            </a:fld>
            <a:endParaRPr lang="it-IT"/>
          </a:p>
        </p:txBody>
      </p:sp>
      <p:sp>
        <p:nvSpPr>
          <p:cNvPr id="10" name="Segnaposto numero diapositiva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1" name="Segnaposto piè di pagina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/>
          <a:p>
            <a:r>
              <a:rPr lang="it-IT"/>
              <a:t>Corlito, Guastalla, 28.4.2018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  <p:sp>
        <p:nvSpPr>
          <p:cNvPr id="13" name="Segnaposto immagine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it-IT">
                <a:solidFill>
                  <a:schemeClr val="lt1"/>
                </a:solidFill>
                <a:latin typeface="+mn-lt"/>
                <a:ea typeface="+mn-ea"/>
                <a:cs typeface="+mn-cs"/>
              </a:rPr>
              <a:t>Fare clic sull'icona per inserire un'immagine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Segnaposto data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/>
          <a:p>
            <a:fld id="{3AEE9BD1-1BD8-4933-9365-BC25CAE5DBAE}" type="datetime1">
              <a:rPr lang="it-IT" smtClean="0"/>
              <a:pPr/>
              <a:t>18/03/2019</a:t>
            </a:fld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0" name="Segnaposto piè di pagina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/>
          <a:p>
            <a:r>
              <a:rPr lang="it-IT"/>
              <a:t>Corlito, Guastalla, 28.4.2018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Arrotonda angolo diagonale rettangolo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r>
              <a:rPr lang="it-IT"/>
              <a:t>Corlito, Guastalla, 28.4.2018</a:t>
            </a:r>
          </a:p>
        </p:txBody>
      </p:sp>
      <p:sp>
        <p:nvSpPr>
          <p:cNvPr id="14" name="Segnaposto data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55CDC157-BDB1-4A89-8D09-893672B1E325}" type="datetime1">
              <a:rPr lang="it-IT" smtClean="0"/>
              <a:pPr/>
              <a:t>18/03/2019</a:t>
            </a:fld>
            <a:endParaRPr lang="it-IT"/>
          </a:p>
        </p:txBody>
      </p:sp>
      <p:sp>
        <p:nvSpPr>
          <p:cNvPr id="23" name="Segnaposto numero diapositiva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22" name="Segnaposto titolo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13" name="Segnaposto testo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  <a:p>
            <a:pPr lvl="1" eaLnBrk="1" latinLnBrk="0" hangingPunct="1"/>
            <a:r>
              <a:rPr kumimoji="0" lang="it-IT"/>
              <a:t>Secondo livello</a:t>
            </a:r>
          </a:p>
          <a:p>
            <a:pPr lvl="2" eaLnBrk="1" latinLnBrk="0" hangingPunct="1"/>
            <a:r>
              <a:rPr kumimoji="0" lang="it-IT"/>
              <a:t>Terzo livello</a:t>
            </a:r>
          </a:p>
          <a:p>
            <a:pPr lvl="3" eaLnBrk="1" latinLnBrk="0" hangingPunct="1"/>
            <a:r>
              <a:rPr kumimoji="0" lang="it-IT"/>
              <a:t>Quarto livello</a:t>
            </a:r>
          </a:p>
          <a:p>
            <a:pPr lvl="4" eaLnBrk="1" latinLnBrk="0" hangingPunct="1"/>
            <a:r>
              <a:rPr kumimoji="0" lang="it-IT"/>
              <a:t>Quinto livello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464234" y="476672"/>
            <a:ext cx="8229600" cy="1752600"/>
          </a:xfrm>
        </p:spPr>
        <p:txBody>
          <a:bodyPr/>
          <a:lstStyle/>
          <a:p>
            <a:pPr algn="ctr"/>
            <a:r>
              <a:rPr lang="it-IT" b="1" dirty="0">
                <a:solidFill>
                  <a:srgbClr val="FFFF00"/>
                </a:solidFill>
                <a:effectLst/>
                <a:latin typeface="Comic Sans MS" pitchFamily="66" charset="0"/>
              </a:rPr>
              <a:t>Riflessione condivisa sui valori e l’etica dei Club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79512" y="2819400"/>
            <a:ext cx="8784976" cy="3201888"/>
          </a:xfrm>
        </p:spPr>
        <p:txBody>
          <a:bodyPr>
            <a:noAutofit/>
          </a:bodyPr>
          <a:lstStyle/>
          <a:p>
            <a:pPr algn="ctr"/>
            <a:r>
              <a:rPr lang="it-IT" sz="3600" dirty="0">
                <a:latin typeface="Comic Sans MS" pitchFamily="66" charset="0"/>
              </a:rPr>
              <a:t>Coordinamento della ACAT della Costa</a:t>
            </a:r>
          </a:p>
          <a:p>
            <a:pPr algn="ctr"/>
            <a:endParaRPr lang="it-IT" sz="3600" dirty="0">
              <a:latin typeface="Comic Sans MS" pitchFamily="66" charset="0"/>
            </a:endParaRPr>
          </a:p>
          <a:p>
            <a:pPr algn="ctr"/>
            <a:r>
              <a:rPr lang="it-IT" dirty="0">
                <a:latin typeface="Comic Sans MS" pitchFamily="66" charset="0"/>
              </a:rPr>
              <a:t>Incontro di Educazione Ecologica Continua</a:t>
            </a:r>
          </a:p>
          <a:p>
            <a:pPr algn="ctr"/>
            <a:endParaRPr lang="it-IT" sz="3600" dirty="0">
              <a:latin typeface="Comic Sans MS" pitchFamily="66" charset="0"/>
            </a:endParaRPr>
          </a:p>
          <a:p>
            <a:pPr algn="ctr"/>
            <a:r>
              <a:rPr lang="it-IT" sz="3600" dirty="0">
                <a:latin typeface="Comic Sans MS" pitchFamily="66" charset="0"/>
              </a:rPr>
              <a:t>Venturina Terme, 17.3.2019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147248" cy="871208"/>
          </a:xfrm>
        </p:spPr>
        <p:txBody>
          <a:bodyPr/>
          <a:lstStyle/>
          <a:p>
            <a:r>
              <a:rPr lang="it-IT" b="1" dirty="0">
                <a:solidFill>
                  <a:srgbClr val="FFFF00"/>
                </a:solidFill>
                <a:effectLst/>
                <a:latin typeface="Comic Sans MS" pitchFamily="66" charset="0"/>
              </a:rPr>
              <a:t>Ancora i 12 concetti di AA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23528" y="1124744"/>
            <a:ext cx="8568952" cy="5276056"/>
          </a:xfrm>
        </p:spPr>
        <p:txBody>
          <a:bodyPr>
            <a:noAutofit/>
          </a:bodyPr>
          <a:lstStyle/>
          <a:p>
            <a:r>
              <a:rPr lang="it-IT" sz="2400" b="1" dirty="0">
                <a:latin typeface="Comic Sans MS" pitchFamily="66" charset="0"/>
              </a:rPr>
              <a:t>12.</a:t>
            </a:r>
            <a:r>
              <a:rPr lang="it-IT" sz="2600" dirty="0">
                <a:latin typeface="Comic Sans MS" pitchFamily="66" charset="0"/>
              </a:rPr>
              <a:t> Garanzie Generali della Conferenza: in tutti i suoi procedimenti, la Conferenza dei Servizi Generali osserverà lo spirito delle Tradizioni di A.A., facendo accurata attenzione che la Conferenza non diventi mai un centro di pericoloso </a:t>
            </a:r>
            <a:r>
              <a:rPr lang="it-IT" sz="2600" dirty="0">
                <a:solidFill>
                  <a:srgbClr val="FFFF00"/>
                </a:solidFill>
                <a:latin typeface="Comic Sans MS" pitchFamily="66" charset="0"/>
              </a:rPr>
              <a:t>potere</a:t>
            </a:r>
            <a:r>
              <a:rPr lang="it-IT" sz="2600" dirty="0">
                <a:latin typeface="Comic Sans MS" pitchFamily="66" charset="0"/>
              </a:rPr>
              <a:t> o </a:t>
            </a:r>
            <a:r>
              <a:rPr lang="it-IT" sz="2600" dirty="0">
                <a:solidFill>
                  <a:srgbClr val="FFFF00"/>
                </a:solidFill>
                <a:latin typeface="Comic Sans MS" pitchFamily="66" charset="0"/>
              </a:rPr>
              <a:t>ricchezza</a:t>
            </a:r>
            <a:r>
              <a:rPr lang="it-IT" sz="2600" dirty="0">
                <a:latin typeface="Comic Sans MS" pitchFamily="66" charset="0"/>
              </a:rPr>
              <a:t>; che nessuno dei membri della Conferenza sia mai posto in una posizione di </a:t>
            </a:r>
            <a:r>
              <a:rPr lang="it-IT" sz="2600" dirty="0">
                <a:solidFill>
                  <a:srgbClr val="FFFF00"/>
                </a:solidFill>
                <a:latin typeface="Comic Sans MS" pitchFamily="66" charset="0"/>
              </a:rPr>
              <a:t>ingiustificata autorità </a:t>
            </a:r>
            <a:r>
              <a:rPr lang="it-IT" sz="2600" dirty="0">
                <a:latin typeface="Comic Sans MS" pitchFamily="66" charset="0"/>
              </a:rPr>
              <a:t>sopra alcuno degli altri membri; che </a:t>
            </a:r>
            <a:r>
              <a:rPr lang="it-IT" sz="2600" dirty="0">
                <a:solidFill>
                  <a:srgbClr val="FFFF00"/>
                </a:solidFill>
                <a:latin typeface="Comic Sans MS" pitchFamily="66" charset="0"/>
              </a:rPr>
              <a:t>le decisioni importanti siano prese dopo discussione, voto e, quando possibile, con una sostanziale unanimità</a:t>
            </a:r>
            <a:r>
              <a:rPr lang="it-IT" sz="2600" dirty="0">
                <a:latin typeface="Comic Sans MS" pitchFamily="66" charset="0"/>
              </a:rPr>
              <a:t>; e che, come per la società di AA che serve, la Conferenza stessa </a:t>
            </a:r>
            <a:r>
              <a:rPr lang="it-IT" sz="2600" dirty="0">
                <a:solidFill>
                  <a:srgbClr val="FFFF00"/>
                </a:solidFill>
                <a:latin typeface="Comic Sans MS" pitchFamily="66" charset="0"/>
              </a:rPr>
              <a:t>rimarrà sempre democratica </a:t>
            </a:r>
            <a:r>
              <a:rPr lang="it-IT" sz="2600" dirty="0">
                <a:latin typeface="Comic Sans MS" pitchFamily="66" charset="0"/>
              </a:rPr>
              <a:t>nel pensiero e nell'azione.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10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Corlito, Guastalla, 28.4.2018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it-IT" b="1" dirty="0">
                <a:solidFill>
                  <a:srgbClr val="FFFF00"/>
                </a:solidFill>
                <a:effectLst/>
                <a:latin typeface="Comic Sans MS" pitchFamily="66" charset="0"/>
              </a:rPr>
              <a:t>Che fine ha fatto il “codice etico” dei Club (1998) ? 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23528" y="1396536"/>
            <a:ext cx="8496944" cy="5004264"/>
          </a:xfrm>
        </p:spPr>
        <p:txBody>
          <a:bodyPr>
            <a:noAutofit/>
          </a:bodyPr>
          <a:lstStyle/>
          <a:p>
            <a:r>
              <a:rPr lang="it-IT" sz="2700" dirty="0">
                <a:latin typeface="Comic Sans MS" pitchFamily="66" charset="0"/>
              </a:rPr>
              <a:t>Negli anni immediatamente successivi alla morte del Professore cercammo di stendere il “codice etico” dei Club, la nostra Carta dei Valori, qualcosa di simile ai 12 concetti degli AA.</a:t>
            </a:r>
          </a:p>
          <a:p>
            <a:r>
              <a:rPr lang="it-IT" sz="2700" dirty="0">
                <a:latin typeface="Comic Sans MS" pitchFamily="66" charset="0"/>
              </a:rPr>
              <a:t>All’epoca facemmo vari corsi sull’etica, che non ebbero seguito.</a:t>
            </a:r>
          </a:p>
          <a:p>
            <a:r>
              <a:rPr lang="it-IT" sz="2700" dirty="0">
                <a:latin typeface="Comic Sans MS" pitchFamily="66" charset="0"/>
              </a:rPr>
              <a:t>Fu fatta una scelta di “non disturbare il manovratore”. </a:t>
            </a:r>
          </a:p>
          <a:p>
            <a:r>
              <a:rPr lang="it-IT" sz="2700" dirty="0">
                <a:latin typeface="Comic Sans MS" pitchFamily="66" charset="0"/>
              </a:rPr>
              <a:t>Così abbiamo perso un’occasione importante nel momento di massima crescita dei Club e ci siamo adattati al tran </a:t>
            </a:r>
            <a:r>
              <a:rPr lang="it-IT" sz="2700" dirty="0" err="1">
                <a:latin typeface="Comic Sans MS" pitchFamily="66" charset="0"/>
              </a:rPr>
              <a:t>tran</a:t>
            </a:r>
            <a:r>
              <a:rPr lang="it-IT" sz="2700" dirty="0">
                <a:latin typeface="Comic Sans MS" pitchFamily="66" charset="0"/>
              </a:rPr>
              <a:t> del quotidiano, assumendo acriticamente gli statuti del “volontariato”.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11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Corlito, Guastalla, 28.4.2018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871208"/>
          </a:xfrm>
        </p:spPr>
        <p:txBody>
          <a:bodyPr/>
          <a:lstStyle/>
          <a:p>
            <a:pPr algn="ctr"/>
            <a:r>
              <a:rPr lang="it-IT" b="1" dirty="0">
                <a:solidFill>
                  <a:srgbClr val="FFFF00"/>
                </a:solidFill>
                <a:effectLst/>
                <a:latin typeface="Comic Sans MS" pitchFamily="66" charset="0"/>
              </a:rPr>
              <a:t>Siamo ancora in tempo ?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79512" y="1124744"/>
            <a:ext cx="8712968" cy="5276056"/>
          </a:xfrm>
        </p:spPr>
        <p:txBody>
          <a:bodyPr>
            <a:noAutofit/>
          </a:bodyPr>
          <a:lstStyle/>
          <a:p>
            <a:r>
              <a:rPr lang="it-IT" sz="3100" dirty="0">
                <a:latin typeface="Comic Sans MS" pitchFamily="66" charset="0"/>
              </a:rPr>
              <a:t>Sinceramente non lo so.</a:t>
            </a:r>
          </a:p>
          <a:p>
            <a:r>
              <a:rPr lang="it-IT" sz="3100" dirty="0">
                <a:latin typeface="Comic Sans MS" pitchFamily="66" charset="0"/>
              </a:rPr>
              <a:t> Occorre mutare radicalmente rotta.</a:t>
            </a:r>
          </a:p>
          <a:p>
            <a:r>
              <a:rPr lang="it-IT" sz="3100" dirty="0">
                <a:latin typeface="Comic Sans MS" pitchFamily="66" charset="0"/>
              </a:rPr>
              <a:t> La rotta attuale è per me del tutto inidonea a risollevare le sorti del movimento dei Club.</a:t>
            </a:r>
          </a:p>
          <a:p>
            <a:r>
              <a:rPr lang="it-IT" sz="3100" dirty="0">
                <a:latin typeface="Comic Sans MS" pitchFamily="66" charset="0"/>
              </a:rPr>
              <a:t>Siamo piombati nella fase degli “orticelli”</a:t>
            </a:r>
          </a:p>
          <a:p>
            <a:r>
              <a:rPr lang="it-IT" sz="3100" dirty="0">
                <a:solidFill>
                  <a:srgbClr val="FFFF00"/>
                </a:solidFill>
                <a:latin typeface="Comic Sans MS" pitchFamily="66" charset="0"/>
              </a:rPr>
              <a:t>L’attuale fase di regressione quantitativa e qualitativa dei Club impedisce la democrazia e l’ecologia del sistema </a:t>
            </a:r>
            <a:r>
              <a:rPr lang="it-IT" sz="3100" dirty="0">
                <a:latin typeface="Comic Sans MS" pitchFamily="66" charset="0"/>
              </a:rPr>
              <a:t>(scarsità degli apporti nuovi, mancanza di ricambio ecc.)</a:t>
            </a:r>
          </a:p>
          <a:p>
            <a:r>
              <a:rPr lang="it-IT" sz="3100" dirty="0">
                <a:latin typeface="Comic Sans MS" pitchFamily="66" charset="0"/>
              </a:rPr>
              <a:t> Occorre drizzare la schiena e guardare in avanti alla prospettiva nazionale e planetaria.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Corlito, Guastalla, 28.4.2018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FFFF00"/>
                </a:solidFill>
                <a:latin typeface="Comic Sans MS" pitchFamily="66" charset="0"/>
              </a:rPr>
              <a:t>Abbiamo un’esperienza ?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51520" y="1396536"/>
            <a:ext cx="8496944" cy="4775981"/>
          </a:xfrm>
        </p:spPr>
        <p:txBody>
          <a:bodyPr/>
          <a:lstStyle/>
          <a:p>
            <a:r>
              <a:rPr lang="it-IT" dirty="0">
                <a:latin typeface="Comic Sans MS" pitchFamily="66" charset="0"/>
              </a:rPr>
              <a:t> Penso di sì, anche se è modesta</a:t>
            </a:r>
          </a:p>
          <a:p>
            <a:r>
              <a:rPr lang="it-IT" dirty="0">
                <a:latin typeface="Comic Sans MS" pitchFamily="66" charset="0"/>
              </a:rPr>
              <a:t> Abbiamo quella dei Club ben funzionanti, che si autogestiscono e in cui ruotano i compiti di “servizio” (come preferisco chiamare le “cariche”).</a:t>
            </a:r>
          </a:p>
          <a:p>
            <a:r>
              <a:rPr lang="it-IT" dirty="0">
                <a:latin typeface="Comic Sans MS" pitchFamily="66" charset="0"/>
              </a:rPr>
              <a:t>Su scala nazionale ricordo un’unica esperienza: quella del Congresso di Paestum e la consultazione durata due anni sul cambio del nome (72% dei voti).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Corlito, Guastalla, 28.4.2018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b="1" dirty="0">
                <a:solidFill>
                  <a:srgbClr val="FFFF00"/>
                </a:solidFill>
                <a:effectLst/>
                <a:latin typeface="Comic Sans MS" pitchFamily="66" charset="0"/>
              </a:rPr>
              <a:t>Valore conoscitivo del conflitto tra minoranza e maggioranza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15516" y="1396536"/>
            <a:ext cx="8712968" cy="5207928"/>
          </a:xfrm>
        </p:spPr>
        <p:txBody>
          <a:bodyPr>
            <a:noAutofit/>
          </a:bodyPr>
          <a:lstStyle/>
          <a:p>
            <a:r>
              <a:rPr lang="it-IT" sz="2600" dirty="0">
                <a:latin typeface="Comic Sans MS" pitchFamily="66" charset="0"/>
              </a:rPr>
              <a:t> La maggioranza esercita il potere delle decisioni “pro tempore” e rende conto tutto il tempo del proprio mandato alla minoranza, la quale esercita un potere di controllo. </a:t>
            </a:r>
          </a:p>
          <a:p>
            <a:r>
              <a:rPr lang="it-IT" sz="2600" dirty="0">
                <a:latin typeface="Comic Sans MS" pitchFamily="66" charset="0"/>
              </a:rPr>
              <a:t>A fine mandato, quando ci sono nuove elezioni, la minoranza può diventare maggioranza e provare a sottoporre le proprie idee alla verifica dei fatti e ovviamente rende conto alla nuova minoranza.</a:t>
            </a:r>
          </a:p>
          <a:p>
            <a:r>
              <a:rPr lang="it-IT" sz="2600" dirty="0">
                <a:latin typeface="Comic Sans MS" pitchFamily="66" charset="0"/>
              </a:rPr>
              <a:t>Nel continuo conflitto tra maggioranza e minoranza si affinano le idee e i programmi, si conosce di più la realtà trasformandola.</a:t>
            </a:r>
          </a:p>
          <a:p>
            <a:r>
              <a:rPr lang="it-IT" sz="2600" dirty="0">
                <a:latin typeface="Comic Sans MS" pitchFamily="66" charset="0"/>
              </a:rPr>
              <a:t>Per questo la prima regola democratica è la tutela delle minoranze come dicono gli AA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Corlito, Guastalla, 28.4.2018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457200" y="260648"/>
            <a:ext cx="8229600" cy="2209800"/>
          </a:xfrm>
        </p:spPr>
        <p:txBody>
          <a:bodyPr>
            <a:normAutofit fontScale="90000"/>
          </a:bodyPr>
          <a:lstStyle/>
          <a:p>
            <a:pPr algn="ctr"/>
            <a:br>
              <a:rPr lang="it-IT" dirty="0"/>
            </a:br>
            <a:r>
              <a:rPr lang="it-IT" b="1" dirty="0">
                <a:solidFill>
                  <a:srgbClr val="FFFF00"/>
                </a:solidFill>
                <a:latin typeface="Comic Sans MS" pitchFamily="66" charset="0"/>
              </a:rPr>
              <a:t>“</a:t>
            </a:r>
            <a:r>
              <a:rPr lang="it-IT" b="1" i="1" dirty="0">
                <a:solidFill>
                  <a:srgbClr val="FFFF00"/>
                </a:solidFill>
                <a:latin typeface="Comic Sans MS" pitchFamily="66" charset="0"/>
              </a:rPr>
              <a:t>È possibile introdurre i principi della democrazia nel sistema ecologico sociale ?</a:t>
            </a:r>
            <a:r>
              <a:rPr lang="it-IT" i="1" dirty="0"/>
              <a:t> </a:t>
            </a:r>
            <a:endParaRPr lang="it-IT" dirty="0">
              <a:solidFill>
                <a:srgbClr val="FFC000"/>
              </a:solidFill>
              <a:latin typeface="Comic Sans MS" pitchFamily="66" charset="0"/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31640" y="3284984"/>
            <a:ext cx="7362194" cy="3312368"/>
          </a:xfrm>
        </p:spPr>
        <p:txBody>
          <a:bodyPr>
            <a:noAutofit/>
          </a:bodyPr>
          <a:lstStyle/>
          <a:p>
            <a:r>
              <a:rPr lang="it-IT" sz="2800" i="1" dirty="0">
                <a:latin typeface="Comic Sans MS" pitchFamily="66" charset="0"/>
              </a:rPr>
              <a:t>Giuseppe Corlito Servitore-Insegnante </a:t>
            </a:r>
          </a:p>
          <a:p>
            <a:r>
              <a:rPr lang="it-IT" sz="2800" i="1" dirty="0">
                <a:latin typeface="Comic Sans MS" pitchFamily="66" charset="0"/>
              </a:rPr>
              <a:t>Club </a:t>
            </a:r>
            <a:r>
              <a:rPr lang="it-IT" sz="2800" i="1" dirty="0" err="1">
                <a:latin typeface="Comic Sans MS" pitchFamily="66" charset="0"/>
              </a:rPr>
              <a:t>Alcologico</a:t>
            </a:r>
            <a:r>
              <a:rPr lang="it-IT" sz="2800" i="1" dirty="0">
                <a:latin typeface="Comic Sans MS" pitchFamily="66" charset="0"/>
              </a:rPr>
              <a:t> Territoriale “</a:t>
            </a:r>
            <a:r>
              <a:rPr lang="it-IT" sz="2800" i="1" dirty="0" err="1">
                <a:latin typeface="Comic Sans MS" pitchFamily="66" charset="0"/>
              </a:rPr>
              <a:t>Pace-Carrari</a:t>
            </a:r>
            <a:r>
              <a:rPr lang="it-IT" sz="2800" i="1" dirty="0">
                <a:latin typeface="Comic Sans MS" pitchFamily="66" charset="0"/>
              </a:rPr>
              <a:t>” </a:t>
            </a:r>
          </a:p>
          <a:p>
            <a:r>
              <a:rPr lang="it-IT" sz="2800" i="1" dirty="0">
                <a:latin typeface="Comic Sans MS" pitchFamily="66" charset="0"/>
              </a:rPr>
              <a:t>ACAT Grosseto Nord</a:t>
            </a:r>
          </a:p>
          <a:p>
            <a:endParaRPr lang="it-IT" sz="2800" i="1" dirty="0">
              <a:latin typeface="Comic Sans MS" pitchFamily="66" charset="0"/>
            </a:endParaRPr>
          </a:p>
          <a:p>
            <a:r>
              <a:rPr lang="it-IT" sz="2800" i="1" dirty="0">
                <a:latin typeface="Comic Sans MS" pitchFamily="66" charset="0"/>
              </a:rPr>
              <a:t>Corso Monotematico </a:t>
            </a:r>
          </a:p>
          <a:p>
            <a:r>
              <a:rPr lang="it-IT" sz="2800" i="1" dirty="0">
                <a:latin typeface="Comic Sans MS" pitchFamily="66" charset="0"/>
              </a:rPr>
              <a:t>di Guastalla 2018 </a:t>
            </a:r>
            <a:endParaRPr lang="it-IT" sz="2800" dirty="0">
              <a:latin typeface="Comic Sans MS" pitchFamily="66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4149079"/>
            <a:ext cx="2358823" cy="24482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943216"/>
          </a:xfrm>
        </p:spPr>
        <p:txBody>
          <a:bodyPr/>
          <a:lstStyle/>
          <a:p>
            <a:pPr algn="ctr"/>
            <a:r>
              <a:rPr lang="it-IT" b="1" dirty="0" err="1">
                <a:solidFill>
                  <a:srgbClr val="FFFF00"/>
                </a:solidFill>
                <a:effectLst/>
                <a:latin typeface="Comic Sans MS" pitchFamily="66" charset="0"/>
                <a:cs typeface="Times New Roman" pitchFamily="18" charset="0"/>
              </a:rPr>
              <a:t>Hudolin</a:t>
            </a:r>
            <a:r>
              <a:rPr lang="it-IT" b="1" dirty="0">
                <a:solidFill>
                  <a:srgbClr val="FFFF00"/>
                </a:solidFill>
                <a:effectLst/>
                <a:latin typeface="Comic Sans MS" pitchFamily="66" charset="0"/>
                <a:cs typeface="Times New Roman" pitchFamily="18" charset="0"/>
              </a:rPr>
              <a:t> e la democrazia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it-IT" dirty="0" err="1">
                <a:latin typeface="Comic Sans MS" pitchFamily="66" charset="0"/>
              </a:rPr>
              <a:t>Hudolin</a:t>
            </a:r>
            <a:r>
              <a:rPr lang="it-IT" dirty="0">
                <a:latin typeface="Comic Sans MS" pitchFamily="66" charset="0"/>
              </a:rPr>
              <a:t> cita la democrazia una sola volta nei suoi scritti.</a:t>
            </a:r>
          </a:p>
          <a:p>
            <a:r>
              <a:rPr lang="it-IT" dirty="0">
                <a:latin typeface="Comic Sans MS" pitchFamily="66" charset="0"/>
              </a:rPr>
              <a:t>Parlando delle caratteristiche della comunità terapeutica (e quindi del Club che nel capitolo su “Il trattamento complesso” del suo </a:t>
            </a:r>
            <a:r>
              <a:rPr lang="it-IT" i="1" dirty="0">
                <a:latin typeface="Comic Sans MS" pitchFamily="66" charset="0"/>
              </a:rPr>
              <a:t>Manuale di alcologia</a:t>
            </a:r>
            <a:r>
              <a:rPr lang="it-IT" dirty="0">
                <a:latin typeface="Comic Sans MS" pitchFamily="66" charset="0"/>
              </a:rPr>
              <a:t> viene presentato come sua “ultima evoluzione”) Hudolin sostiene che “ogni comunità terapeutica si fonda sulla </a:t>
            </a:r>
            <a:r>
              <a:rPr lang="it-IT" dirty="0">
                <a:solidFill>
                  <a:srgbClr val="FFFF00"/>
                </a:solidFill>
                <a:latin typeface="Comic Sans MS" pitchFamily="66" charset="0"/>
              </a:rPr>
              <a:t>democrazia</a:t>
            </a:r>
            <a:r>
              <a:rPr lang="it-IT" dirty="0">
                <a:latin typeface="Comic Sans MS" pitchFamily="66" charset="0"/>
              </a:rPr>
              <a:t> e su precisi criteri di autogestione” (p. 307): è l’unica occasione in cui si pronuncia a favore della democrazia, almeno in forma scritta, perché nei suoi interventi orali ne ha parlato diverse volte. 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Corlito, Guastalla, 28.4.2018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b="1" dirty="0">
                <a:solidFill>
                  <a:srgbClr val="FFFF00"/>
                </a:solidFill>
                <a:effectLst/>
                <a:latin typeface="Comic Sans MS" pitchFamily="66" charset="0"/>
              </a:rPr>
              <a:t>Club e democrazia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>
                <a:latin typeface="Comic Sans MS" pitchFamily="66" charset="0"/>
              </a:rPr>
              <a:t>Vi è un passaggio ulteriore: dato che tutto il capitolo su “Il trattamento complesso” è teso a mostrare il percorso dalla comunità terapeutica alla comunità multifamiliare del Club, dobbiamo dedurne che la democrazia e il suo corollario, cioè i criteri di autogestione, sono  una caratteristica specifica del Club.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Corlito, Guastalla, 28.4.2018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23528" y="253536"/>
            <a:ext cx="8640960" cy="1143000"/>
          </a:xfrm>
        </p:spPr>
        <p:txBody>
          <a:bodyPr>
            <a:noAutofit/>
          </a:bodyPr>
          <a:lstStyle/>
          <a:p>
            <a:r>
              <a:rPr lang="it-IT" sz="4000" b="1" dirty="0">
                <a:solidFill>
                  <a:srgbClr val="FFFF00"/>
                </a:solidFill>
                <a:effectLst/>
                <a:latin typeface="Comic Sans MS" pitchFamily="66" charset="0"/>
              </a:rPr>
              <a:t>HUDOLIN ERA DEMOCRATICO ?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23528" y="1646237"/>
            <a:ext cx="8568952" cy="4526280"/>
          </a:xfrm>
        </p:spPr>
        <p:txBody>
          <a:bodyPr>
            <a:normAutofit lnSpcReduction="10000"/>
          </a:bodyPr>
          <a:lstStyle/>
          <a:p>
            <a:r>
              <a:rPr lang="it-IT" dirty="0">
                <a:latin typeface="Comic Sans MS" pitchFamily="66" charset="0"/>
              </a:rPr>
              <a:t> La mia risposta è certamente affermativa</a:t>
            </a:r>
          </a:p>
          <a:p>
            <a:r>
              <a:rPr lang="it-IT" dirty="0">
                <a:latin typeface="Comic Sans MS" pitchFamily="66" charset="0"/>
              </a:rPr>
              <a:t> </a:t>
            </a:r>
            <a:r>
              <a:rPr lang="it-IT" dirty="0" err="1">
                <a:latin typeface="Comic Sans MS" pitchFamily="66" charset="0"/>
              </a:rPr>
              <a:t>Hudolin</a:t>
            </a:r>
            <a:r>
              <a:rPr lang="it-IT" dirty="0">
                <a:latin typeface="Comic Sans MS" pitchFamily="66" charset="0"/>
              </a:rPr>
              <a:t>  è stato incarcerato dai fascisti    “ustascia” durante la seconda guerra mondiale (testimonianza personale)</a:t>
            </a:r>
          </a:p>
          <a:p>
            <a:r>
              <a:rPr lang="it-IT" dirty="0">
                <a:latin typeface="Comic Sans MS" pitchFamily="66" charset="0"/>
              </a:rPr>
              <a:t> È  stato eletto al parlamento della Repubblica Socialista della Croazia.</a:t>
            </a:r>
          </a:p>
          <a:p>
            <a:r>
              <a:rPr lang="it-IT" dirty="0">
                <a:latin typeface="Comic Sans MS" pitchFamily="66" charset="0"/>
              </a:rPr>
              <a:t> Il problema è la sua consuetudine alla gestione del potere universitario (era la critica che gli faceva </a:t>
            </a:r>
            <a:r>
              <a:rPr lang="it-IT" dirty="0" err="1">
                <a:latin typeface="Comic Sans MS" pitchFamily="66" charset="0"/>
              </a:rPr>
              <a:t>Floramo</a:t>
            </a:r>
            <a:r>
              <a:rPr lang="it-IT" dirty="0">
                <a:latin typeface="Comic Sans MS" pitchFamily="66" charset="0"/>
              </a:rPr>
              <a:t>, primo presidente AICAT).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Corlito, Guastalla, 28.4.2018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b="1" dirty="0">
                <a:solidFill>
                  <a:srgbClr val="FFFF00"/>
                </a:solidFill>
                <a:effectLst/>
                <a:latin typeface="Comic Sans MS" pitchFamily="66" charset="0"/>
              </a:rPr>
              <a:t>Quale democrazia per </a:t>
            </a:r>
            <a:r>
              <a:rPr lang="it-IT" b="1" dirty="0" err="1">
                <a:solidFill>
                  <a:srgbClr val="FFFF00"/>
                </a:solidFill>
                <a:effectLst/>
                <a:latin typeface="Comic Sans MS" pitchFamily="66" charset="0"/>
              </a:rPr>
              <a:t>Hudolin</a:t>
            </a:r>
            <a:r>
              <a:rPr lang="it-IT" b="1" dirty="0">
                <a:solidFill>
                  <a:srgbClr val="FFFF00"/>
                </a:solidFill>
                <a:effectLst/>
                <a:latin typeface="Comic Sans MS" pitchFamily="66" charset="0"/>
              </a:rPr>
              <a:t>?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23528" y="1646237"/>
            <a:ext cx="8568952" cy="4526280"/>
          </a:xfrm>
        </p:spPr>
        <p:txBody>
          <a:bodyPr>
            <a:normAutofit fontScale="92500" lnSpcReduction="20000"/>
          </a:bodyPr>
          <a:lstStyle/>
          <a:p>
            <a:r>
              <a:rPr lang="it-IT" dirty="0">
                <a:latin typeface="Comic Sans MS" pitchFamily="66" charset="0"/>
              </a:rPr>
              <a:t>All’università, nelle istituzioni e nei  movimenti “carismatici” la successione è “verticale” da un individuo (il “barone”, il “capo”, il “fondatore” ecc.) ad un altro.</a:t>
            </a:r>
          </a:p>
          <a:p>
            <a:r>
              <a:rPr lang="it-IT" dirty="0">
                <a:latin typeface="Comic Sans MS" pitchFamily="66" charset="0"/>
              </a:rPr>
              <a:t>Nei passaggi dalle gestioni “carismatiche” a quelle collettive, “orizzontali” le successioni sono di solito dolorose, difficili e soggette alle divisioni.</a:t>
            </a:r>
          </a:p>
          <a:p>
            <a:r>
              <a:rPr lang="it-IT" dirty="0">
                <a:solidFill>
                  <a:srgbClr val="FFFF00"/>
                </a:solidFill>
                <a:latin typeface="Comic Sans MS" pitchFamily="66" charset="0"/>
              </a:rPr>
              <a:t>C’era in </a:t>
            </a:r>
            <a:r>
              <a:rPr lang="it-IT" dirty="0" err="1">
                <a:solidFill>
                  <a:srgbClr val="FFFF00"/>
                </a:solidFill>
                <a:latin typeface="Comic Sans MS" pitchFamily="66" charset="0"/>
              </a:rPr>
              <a:t>Hudolin</a:t>
            </a:r>
            <a:r>
              <a:rPr lang="it-IT" dirty="0">
                <a:solidFill>
                  <a:srgbClr val="FFFF00"/>
                </a:solidFill>
                <a:latin typeface="Comic Sans MS" pitchFamily="66" charset="0"/>
              </a:rPr>
              <a:t> una tendenza “plebiscitaria” </a:t>
            </a:r>
            <a:r>
              <a:rPr lang="it-IT" dirty="0">
                <a:latin typeface="Comic Sans MS" pitchFamily="66" charset="0"/>
              </a:rPr>
              <a:t>(ad es. approvazioni di decisioni importanti per acclamazione). 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Corlito, Guastalla, 28.4.2018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943216"/>
          </a:xfrm>
        </p:spPr>
        <p:txBody>
          <a:bodyPr/>
          <a:lstStyle/>
          <a:p>
            <a:pPr algn="ctr"/>
            <a:r>
              <a:rPr lang="it-IT" b="1" dirty="0" err="1">
                <a:solidFill>
                  <a:srgbClr val="FFFF00"/>
                </a:solidFill>
                <a:effectLst/>
                <a:latin typeface="Comic Sans MS" pitchFamily="66" charset="0"/>
              </a:rPr>
              <a:t>Hudolin</a:t>
            </a:r>
            <a:r>
              <a:rPr lang="it-IT" b="1" dirty="0">
                <a:solidFill>
                  <a:srgbClr val="FFFF00"/>
                </a:solidFill>
                <a:effectLst/>
                <a:latin typeface="Comic Sans MS" pitchFamily="66" charset="0"/>
              </a:rPr>
              <a:t> e il potere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it-IT" sz="3400" dirty="0">
                <a:latin typeface="Comic Sans MS" pitchFamily="66" charset="0"/>
              </a:rPr>
              <a:t>Occorre considerare l’ultimo intervento di Hudolin a Congresso AICAT di Grado (4.12.1996), quello che considero il suo “</a:t>
            </a:r>
            <a:r>
              <a:rPr lang="it-IT" sz="3400" dirty="0">
                <a:solidFill>
                  <a:srgbClr val="FFFF00"/>
                </a:solidFill>
                <a:latin typeface="Comic Sans MS" pitchFamily="66" charset="0"/>
              </a:rPr>
              <a:t>testamento spirituale</a:t>
            </a:r>
            <a:r>
              <a:rPr lang="it-IT" sz="3400" dirty="0">
                <a:latin typeface="Comic Sans MS" pitchFamily="66" charset="0"/>
              </a:rPr>
              <a:t>”</a:t>
            </a:r>
          </a:p>
          <a:p>
            <a:pPr>
              <a:buNone/>
            </a:pPr>
            <a:endParaRPr lang="it-IT" sz="3400" dirty="0">
              <a:latin typeface="Comic Sans MS" pitchFamily="66" charset="0"/>
            </a:endParaRPr>
          </a:p>
          <a:p>
            <a:r>
              <a:rPr lang="it-IT" sz="3400" dirty="0">
                <a:latin typeface="Comic Sans MS" pitchFamily="66" charset="0"/>
              </a:rPr>
              <a:t>“</a:t>
            </a:r>
            <a:r>
              <a:rPr lang="it-IT" sz="3400" dirty="0" err="1">
                <a:latin typeface="Comic Sans MS" pitchFamily="66" charset="0"/>
              </a:rPr>
              <a:t>…e</a:t>
            </a:r>
            <a:r>
              <a:rPr lang="it-IT" sz="3400" dirty="0">
                <a:latin typeface="Comic Sans MS" pitchFamily="66" charset="0"/>
              </a:rPr>
              <a:t> infine vi prego di continuare …”</a:t>
            </a:r>
          </a:p>
          <a:p>
            <a:pPr>
              <a:buNone/>
            </a:pPr>
            <a:endParaRPr lang="it-IT" sz="3400" dirty="0">
              <a:latin typeface="Comic Sans MS" pitchFamily="66" charset="0"/>
            </a:endParaRPr>
          </a:p>
          <a:p>
            <a:r>
              <a:rPr lang="it-IT" sz="3400" dirty="0">
                <a:latin typeface="Comic Sans MS" pitchFamily="66" charset="0"/>
              </a:rPr>
              <a:t>“si trascura il lavoro familiare; abbiamo dei ‘funzionari’ dei Club e delle Associazioni che non vanno alla riunione dei loro Club  con la famiglia. Come accade in altre organizzazioni di volontariato, sembra come se fosse importante il </a:t>
            </a:r>
            <a:r>
              <a:rPr lang="it-IT" sz="3400" dirty="0">
                <a:solidFill>
                  <a:srgbClr val="FFFF00"/>
                </a:solidFill>
                <a:latin typeface="Comic Sans MS" pitchFamily="66" charset="0"/>
              </a:rPr>
              <a:t>potere</a:t>
            </a:r>
            <a:r>
              <a:rPr lang="it-IT" sz="3400" dirty="0">
                <a:latin typeface="Comic Sans MS" pitchFamily="66" charset="0"/>
              </a:rPr>
              <a:t> e il </a:t>
            </a:r>
            <a:r>
              <a:rPr lang="it-IT" sz="3400" dirty="0">
                <a:solidFill>
                  <a:srgbClr val="FFFF00"/>
                </a:solidFill>
                <a:latin typeface="Comic Sans MS" pitchFamily="66" charset="0"/>
              </a:rPr>
              <a:t>denaro</a:t>
            </a:r>
            <a:r>
              <a:rPr lang="it-IT" sz="3400" dirty="0">
                <a:latin typeface="Comic Sans MS" pitchFamily="66" charset="0"/>
              </a:rPr>
              <a:t> rispetto al cambiamento, la crescita e la maturazione, la spiritualità antropologica. Quanto meno denaro e potere hanno i Club e le Associazioni, tanto meglio lavorano”. 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Corlito, Guastalla, 28.4.2018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b="1" dirty="0">
                <a:solidFill>
                  <a:srgbClr val="FFFF00"/>
                </a:solidFill>
                <a:effectLst/>
                <a:latin typeface="Comic Sans MS" pitchFamily="66" charset="0"/>
              </a:rPr>
              <a:t>Edgar </a:t>
            </a:r>
            <a:r>
              <a:rPr lang="it-IT" b="1" dirty="0" err="1">
                <a:solidFill>
                  <a:srgbClr val="FFFF00"/>
                </a:solidFill>
                <a:effectLst/>
                <a:latin typeface="Comic Sans MS" pitchFamily="66" charset="0"/>
              </a:rPr>
              <a:t>Morin</a:t>
            </a:r>
            <a:r>
              <a:rPr lang="it-IT" b="1" dirty="0">
                <a:solidFill>
                  <a:srgbClr val="FFFF00"/>
                </a:solidFill>
                <a:effectLst/>
                <a:latin typeface="Comic Sans MS" pitchFamily="66" charset="0"/>
              </a:rPr>
              <a:t> e la definizione di democrazia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772815"/>
            <a:ext cx="8229600" cy="4536505"/>
          </a:xfrm>
        </p:spPr>
        <p:txBody>
          <a:bodyPr>
            <a:normAutofit fontScale="25000" lnSpcReduction="20000"/>
          </a:bodyPr>
          <a:lstStyle/>
          <a:p>
            <a:endParaRPr lang="it-IT" dirty="0">
              <a:latin typeface="Comic Sans MS" pitchFamily="66" charset="0"/>
            </a:endParaRPr>
          </a:p>
          <a:p>
            <a:endParaRPr lang="it-IT" dirty="0">
              <a:latin typeface="Comic Sans MS" pitchFamily="66" charset="0"/>
            </a:endParaRPr>
          </a:p>
          <a:p>
            <a:pPr>
              <a:buNone/>
            </a:pPr>
            <a:endParaRPr lang="it-IT" sz="7200" dirty="0">
              <a:latin typeface="Comic Sans MS" pitchFamily="66" charset="0"/>
            </a:endParaRPr>
          </a:p>
          <a:p>
            <a:r>
              <a:rPr lang="it-IT" sz="9600" dirty="0">
                <a:solidFill>
                  <a:srgbClr val="FFFF00"/>
                </a:solidFill>
                <a:latin typeface="Comic Sans MS" pitchFamily="66" charset="0"/>
              </a:rPr>
              <a:t>La democrazia presuppone e nutre la diversità degli interessi così come la diversità delle idee; essa non può intendersi come la dittatura della maggioranza sulle minoranze, ma deve comportare il diritto all’esistenza e all’espressione per le minoranze e per i contestatori e deve permettere l’espressione delle idee eretiche e devianti.</a:t>
            </a:r>
          </a:p>
          <a:p>
            <a:pPr>
              <a:buNone/>
            </a:pPr>
            <a:endParaRPr lang="it-IT" sz="9600" dirty="0">
              <a:latin typeface="Comic Sans MS" pitchFamily="66" charset="0"/>
            </a:endParaRPr>
          </a:p>
          <a:p>
            <a:r>
              <a:rPr lang="it-IT" sz="9600" dirty="0">
                <a:latin typeface="Comic Sans MS" pitchFamily="66" charset="0"/>
              </a:rPr>
              <a:t>Così come si difende la biosfera proteggendo la diversità delle specie, allo stesso modo si deve proteggere la diversità delle idee e delle opinioni, delle fonti delle informazioni (stampa e media) per salvaguardare la vita democratica. (</a:t>
            </a:r>
            <a:r>
              <a:rPr lang="it-IT" sz="9600" dirty="0">
                <a:solidFill>
                  <a:srgbClr val="FFFF00"/>
                </a:solidFill>
                <a:latin typeface="Comic Sans MS" pitchFamily="66" charset="0"/>
              </a:rPr>
              <a:t>ECOLOGIA </a:t>
            </a:r>
            <a:r>
              <a:rPr lang="it-IT" sz="9600" dirty="0" err="1">
                <a:solidFill>
                  <a:srgbClr val="FFFF00"/>
                </a:solidFill>
                <a:latin typeface="Comic Sans MS" pitchFamily="66" charset="0"/>
              </a:rPr>
              <a:t>UMANA</a:t>
            </a:r>
            <a:r>
              <a:rPr lang="it-IT" sz="9600" dirty="0" err="1">
                <a:latin typeface="Comic Sans MS" pitchFamily="66" charset="0"/>
              </a:rPr>
              <a:t>…</a:t>
            </a:r>
            <a:r>
              <a:rPr lang="it-IT" sz="9600" dirty="0">
                <a:latin typeface="Comic Sans MS" pitchFamily="66" charset="0"/>
              </a:rPr>
              <a:t>)</a:t>
            </a:r>
          </a:p>
          <a:p>
            <a:endParaRPr lang="it-IT" dirty="0"/>
          </a:p>
        </p:txBody>
      </p:sp>
      <p:pic>
        <p:nvPicPr>
          <p:cNvPr id="1027" name="Picture 3" descr="C:\Users\Utente\Pictures\edgar-mori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761536"/>
            <a:ext cx="1866900" cy="1270000"/>
          </a:xfrm>
          <a:prstGeom prst="rect">
            <a:avLst/>
          </a:prstGeom>
          <a:noFill/>
        </p:spPr>
      </p:pic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Corlito, Guastalla, 28.4.2018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b="1" dirty="0">
                <a:solidFill>
                  <a:srgbClr val="FFFF00"/>
                </a:solidFill>
                <a:effectLst/>
                <a:latin typeface="Comic Sans MS" pitchFamily="66" charset="0"/>
              </a:rPr>
              <a:t>I 12 concetti degli AA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it-IT" dirty="0">
                <a:latin typeface="Comic Sans MS" pitchFamily="66" charset="0"/>
              </a:rPr>
              <a:t> </a:t>
            </a:r>
            <a:r>
              <a:rPr lang="it-IT" b="1" dirty="0">
                <a:latin typeface="Comic Sans MS" pitchFamily="66" charset="0"/>
              </a:rPr>
              <a:t>5.</a:t>
            </a:r>
            <a:r>
              <a:rPr lang="it-IT" dirty="0">
                <a:latin typeface="Comic Sans MS" pitchFamily="66" charset="0"/>
              </a:rPr>
              <a:t>  </a:t>
            </a:r>
            <a:r>
              <a:rPr lang="it-IT" sz="4300" dirty="0">
                <a:latin typeface="Comic Sans MS" pitchFamily="66" charset="0"/>
              </a:rPr>
              <a:t>In tutta la nostra struttura di servizio mondiale dovrebbe prevalere un tradizionale "Diritto di Appello", assicurando così che </a:t>
            </a:r>
            <a:r>
              <a:rPr lang="it-IT" sz="4300" dirty="0">
                <a:solidFill>
                  <a:srgbClr val="FFFF00"/>
                </a:solidFill>
                <a:latin typeface="Comic Sans MS" pitchFamily="66" charset="0"/>
              </a:rPr>
              <a:t>l'opinione della minoranza </a:t>
            </a:r>
            <a:r>
              <a:rPr lang="it-IT" sz="4300" dirty="0">
                <a:latin typeface="Comic Sans MS" pitchFamily="66" charset="0"/>
              </a:rPr>
              <a:t>venga ascoltata e che le istanze per la soluzione di controversie personali vengano prese in attenta considerazione.</a:t>
            </a:r>
          </a:p>
          <a:p>
            <a:pPr>
              <a:buNone/>
            </a:pPr>
            <a:endParaRPr lang="it-IT" dirty="0">
              <a:latin typeface="Comic Sans MS" pitchFamily="66" charset="0"/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Corlito, Guastalla, 28.4.2018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alassia">
  <a:themeElements>
    <a:clrScheme name="Galassia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Galassia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Galassia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227</TotalTime>
  <Words>1024</Words>
  <Application>Microsoft Office PowerPoint</Application>
  <PresentationFormat>Presentazione su schermo (4:3)</PresentationFormat>
  <Paragraphs>89</Paragraphs>
  <Slides>14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14</vt:i4>
      </vt:variant>
    </vt:vector>
  </HeadingPairs>
  <TitlesOfParts>
    <vt:vector size="19" baseType="lpstr">
      <vt:lpstr>Calibri</vt:lpstr>
      <vt:lpstr>Comic Sans MS</vt:lpstr>
      <vt:lpstr>Rockwell</vt:lpstr>
      <vt:lpstr>Wingdings 2</vt:lpstr>
      <vt:lpstr>Galassia</vt:lpstr>
      <vt:lpstr>Riflessione condivisa sui valori e l’etica dei Club</vt:lpstr>
      <vt:lpstr> “È possibile introdurre i principi della democrazia nel sistema ecologico sociale ? </vt:lpstr>
      <vt:lpstr>Hudolin e la democrazia</vt:lpstr>
      <vt:lpstr>Club e democrazia</vt:lpstr>
      <vt:lpstr>HUDOLIN ERA DEMOCRATICO ?</vt:lpstr>
      <vt:lpstr>Quale democrazia per Hudolin?</vt:lpstr>
      <vt:lpstr>Hudolin e il potere</vt:lpstr>
      <vt:lpstr>Edgar Morin e la definizione di democrazia</vt:lpstr>
      <vt:lpstr>I 12 concetti degli AA</vt:lpstr>
      <vt:lpstr>Ancora i 12 concetti di AA</vt:lpstr>
      <vt:lpstr>Che fine ha fatto il “codice etico” dei Club (1998) ? </vt:lpstr>
      <vt:lpstr>Siamo ancora in tempo ?</vt:lpstr>
      <vt:lpstr>Abbiamo un’esperienza ?</vt:lpstr>
      <vt:lpstr>Valore conoscitivo del conflitto tra minoranza e maggioranza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“È possibile introdurre i principi della democrazia nel sistema ecologico sociale ?</dc:title>
  <dc:creator>Giuseppe Corlito</dc:creator>
  <cp:lastModifiedBy>Azelio Gani</cp:lastModifiedBy>
  <cp:revision>62</cp:revision>
  <dcterms:created xsi:type="dcterms:W3CDTF">2018-04-19T21:03:21Z</dcterms:created>
  <dcterms:modified xsi:type="dcterms:W3CDTF">2019-03-18T13:14:08Z</dcterms:modified>
</cp:coreProperties>
</file>