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2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79" r:id="rId3"/>
    <p:sldId id="280" r:id="rId4"/>
    <p:sldId id="257" r:id="rId5"/>
    <p:sldId id="259" r:id="rId6"/>
    <p:sldId id="268" r:id="rId7"/>
    <p:sldId id="269" r:id="rId8"/>
    <p:sldId id="262" r:id="rId9"/>
    <p:sldId id="261" r:id="rId10"/>
    <p:sldId id="263" r:id="rId11"/>
    <p:sldId id="264" r:id="rId12"/>
    <p:sldId id="267" r:id="rId13"/>
    <p:sldId id="260" r:id="rId14"/>
    <p:sldId id="270" r:id="rId15"/>
    <p:sldId id="273" r:id="rId16"/>
    <p:sldId id="271" r:id="rId17"/>
    <p:sldId id="275" r:id="rId18"/>
    <p:sldId id="274" r:id="rId19"/>
    <p:sldId id="258" r:id="rId20"/>
    <p:sldId id="276" r:id="rId21"/>
    <p:sldId id="282" r:id="rId22"/>
    <p:sldId id="278" r:id="rId23"/>
    <p:sldId id="283" r:id="rId24"/>
    <p:sldId id="284" r:id="rId25"/>
    <p:sldId id="285" r:id="rId26"/>
    <p:sldId id="286" r:id="rId27"/>
    <p:sldId id="287" r:id="rId28"/>
    <p:sldId id="27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91" d="100"/>
          <a:sy n="91" d="100"/>
        </p:scale>
        <p:origin x="10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FE-4FB0-8759-BFA12D2F6B40}"/>
              </c:ext>
            </c:extLst>
          </c:dPt>
          <c:dPt>
            <c:idx val="1"/>
            <c:bubble3D val="0"/>
            <c:explosion val="18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FE-4FB0-8759-BFA12D2F6B40}"/>
              </c:ext>
            </c:extLst>
          </c:dPt>
          <c:dLbls>
            <c:dLbl>
              <c:idx val="0"/>
              <c:layout>
                <c:manualLayout>
                  <c:x val="-7.0039797767367157E-2"/>
                  <c:y val="-0.35273787163670056"/>
                </c:manualLayout>
              </c:layout>
              <c:spPr>
                <a:solidFill>
                  <a:srgbClr val="00206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3544235825651"/>
                      <c:h val="0.2660954466914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FE-4FB0-8759-BFA12D2F6B40}"/>
                </c:ext>
              </c:extLst>
            </c:dLbl>
            <c:dLbl>
              <c:idx val="1"/>
              <c:layout>
                <c:manualLayout>
                  <c:x val="-5.6383829977284888E-2"/>
                  <c:y val="0.25845101705457968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15623264081766"/>
                      <c:h val="0.26223377381908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FE-4FB0-8759-BFA12D2F6B40}"/>
                </c:ext>
              </c:extLst>
            </c:dLbl>
            <c:spPr>
              <a:solidFill>
                <a:srgbClr val="0070C0"/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 +d '!$B$6:$B$7</c:f>
              <c:strCache>
                <c:ptCount val="2"/>
                <c:pt idx="0">
                  <c:v>Maschi </c:v>
                </c:pt>
                <c:pt idx="1">
                  <c:v>Femmine</c:v>
                </c:pt>
              </c:strCache>
            </c:strRef>
          </c:cat>
          <c:val>
            <c:numRef>
              <c:f>'c +d '!$C$6:$C$7</c:f>
              <c:numCache>
                <c:formatCode>General</c:formatCode>
                <c:ptCount val="2"/>
                <c:pt idx="0">
                  <c:v>40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FE-4FB0-8759-BFA12D2F6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49671314021528E-2"/>
          <c:y val="7.4866584604964079E-2"/>
          <c:w val="0.8987659226082978"/>
          <c:h val="0.8672377119113211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A771-4077-8632-2BB1E900DEE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771-4077-8632-2BB1E900DEE1}"/>
              </c:ext>
            </c:extLst>
          </c:dPt>
          <c:dPt>
            <c:idx val="2"/>
            <c:bubble3D val="0"/>
            <c:explosion val="59"/>
            <c:spPr>
              <a:solidFill>
                <a:srgbClr val="80808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771-4077-8632-2BB1E900DEE1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A771-4077-8632-2BB1E900DEE1}"/>
              </c:ext>
            </c:extLst>
          </c:dPt>
          <c:dLbls>
            <c:dLbl>
              <c:idx val="0"/>
              <c:layout>
                <c:manualLayout>
                  <c:x val="-3.0733241138564987E-2"/>
                  <c:y val="-5.1431959614834419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23890741195169"/>
                      <c:h val="0.24528518533252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71-4077-8632-2BB1E900DEE1}"/>
                </c:ext>
              </c:extLst>
            </c:dLbl>
            <c:dLbl>
              <c:idx val="1"/>
              <c:layout>
                <c:manualLayout>
                  <c:x val="-2.613989256344075E-2"/>
                  <c:y val="0.152393801579359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68914659311209"/>
                      <c:h val="0.164188967546886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71-4077-8632-2BB1E900DEE1}"/>
                </c:ext>
              </c:extLst>
            </c:dLbl>
            <c:dLbl>
              <c:idx val="2"/>
              <c:layout>
                <c:manualLayout>
                  <c:x val="3.5203094158271442E-2"/>
                  <c:y val="0.13554989436080364"/>
                </c:manualLayout>
              </c:layout>
              <c:spPr>
                <a:solidFill>
                  <a:srgbClr val="808080">
                    <a:lumMod val="60000"/>
                    <a:lumOff val="40000"/>
                  </a:srgbClr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77610415889579"/>
                      <c:h val="0.24705493071455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771-4077-8632-2BB1E900DEE1}"/>
                </c:ext>
              </c:extLst>
            </c:dLbl>
            <c:dLbl>
              <c:idx val="3"/>
              <c:layout>
                <c:manualLayout>
                  <c:x val="5.0919390105764781E-2"/>
                  <c:y val="-0.14511864488340143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908931861784686"/>
                      <c:h val="0.2725138698345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771-4077-8632-2BB1E900DEE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+ 5 +6'!$A$39:$A$42</c:f>
              <c:strCache>
                <c:ptCount val="4"/>
                <c:pt idx="0">
                  <c:v>medico di fiducia</c:v>
                </c:pt>
                <c:pt idx="1">
                  <c:v>servizi sanitari</c:v>
                </c:pt>
                <c:pt idx="2">
                  <c:v>specialista privato</c:v>
                </c:pt>
                <c:pt idx="3">
                  <c:v>amici - conoscenti</c:v>
                </c:pt>
              </c:strCache>
            </c:strRef>
          </c:cat>
          <c:val>
            <c:numRef>
              <c:f>'4 + 5 +6'!$B$39:$B$42</c:f>
              <c:numCache>
                <c:formatCode>General</c:formatCode>
                <c:ptCount val="4"/>
                <c:pt idx="0">
                  <c:v>14</c:v>
                </c:pt>
                <c:pt idx="1">
                  <c:v>36</c:v>
                </c:pt>
                <c:pt idx="2">
                  <c:v>7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71-4077-8632-2BB1E900D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79528307129641E-2"/>
          <c:y val="7.6312511874353506E-2"/>
          <c:w val="0.89261712027826556"/>
          <c:h val="0.8613129853014903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481-4301-B618-2D74B85377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5481-4301-B618-2D74B853772E}"/>
              </c:ext>
            </c:extLst>
          </c:dPt>
          <c:dPt>
            <c:idx val="2"/>
            <c:bubble3D val="0"/>
            <c:explosion val="59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5481-4301-B618-2D74B853772E}"/>
              </c:ext>
            </c:extLst>
          </c:dPt>
          <c:dLbls>
            <c:dLbl>
              <c:idx val="0"/>
              <c:layout>
                <c:manualLayout>
                  <c:x val="1.5276897986168032E-2"/>
                  <c:y val="0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42732755569875"/>
                      <c:h val="0.3819386394071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81-4301-B618-2D74B853772E}"/>
                </c:ext>
              </c:extLst>
            </c:dLbl>
            <c:dLbl>
              <c:idx val="1"/>
              <c:layout>
                <c:manualLayout>
                  <c:x val="-0.1785445951898702"/>
                  <c:y val="0.18421981406445109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086455694710321"/>
                      <c:h val="0.3096040990397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81-4301-B618-2D74B853772E}"/>
                </c:ext>
              </c:extLst>
            </c:dLbl>
            <c:dLbl>
              <c:idx val="2"/>
              <c:layout>
                <c:manualLayout>
                  <c:x val="-2.4395161144809843E-2"/>
                  <c:y val="-0.16443314392251934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68566110355019"/>
                      <c:h val="0.38391448720113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481-4301-B618-2D74B853772E}"/>
                </c:ext>
              </c:extLst>
            </c:dLbl>
            <c:dLbl>
              <c:idx val="3"/>
              <c:layout>
                <c:manualLayout>
                  <c:x val="7.3529425955192592E-3"/>
                  <c:y val="-0.11860940695296524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81-4301-B618-2D74B8537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+ 5 +6'!$A$29:$A$31</c:f>
              <c:strCache>
                <c:ptCount val="3"/>
                <c:pt idx="0">
                  <c:v>medico di fiducia</c:v>
                </c:pt>
                <c:pt idx="1">
                  <c:v>servizi sanitari</c:v>
                </c:pt>
                <c:pt idx="2">
                  <c:v>amici - conoscenti</c:v>
                </c:pt>
              </c:strCache>
            </c:strRef>
          </c:cat>
          <c:val>
            <c:numRef>
              <c:f>'4 + 5 +6'!$B$29:$B$31</c:f>
              <c:numCache>
                <c:formatCode>General</c:formatCode>
                <c:ptCount val="3"/>
                <c:pt idx="0">
                  <c:v>11</c:v>
                </c:pt>
                <c:pt idx="1">
                  <c:v>31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81-4301-B618-2D74B8537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73809891410632"/>
          <c:y val="0.17316217291020441"/>
          <c:w val="0.79804873655498942"/>
          <c:h val="0.7629164081762507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8"/>
            <c:spPr>
              <a:solidFill>
                <a:sysClr val="windowText" lastClr="000000">
                  <a:lumMod val="50000"/>
                  <a:lumOff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11D9-4554-9DF8-3C0D64D477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1D9-4554-9DF8-3C0D64D477E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1D9-4554-9DF8-3C0D64D477E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1D9-4554-9DF8-3C0D64D477E7}"/>
              </c:ext>
            </c:extLst>
          </c:dPt>
          <c:dLbls>
            <c:dLbl>
              <c:idx val="0"/>
              <c:layout>
                <c:manualLayout>
                  <c:x val="-5.3175231646068414E-3"/>
                  <c:y val="-0.12317928031637147"/>
                </c:manualLayout>
              </c:layout>
              <c:spPr>
                <a:solidFill>
                  <a:sysClr val="windowText" lastClr="000000">
                    <a:lumMod val="50000"/>
                    <a:lumOff val="50000"/>
                  </a:sysClr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75155477380381"/>
                      <c:h val="0.21856673135609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D9-4554-9DF8-3C0D64D477E7}"/>
                </c:ext>
              </c:extLst>
            </c:dLbl>
            <c:dLbl>
              <c:idx val="1"/>
              <c:layout>
                <c:manualLayout>
                  <c:x val="-0.12423305123713695"/>
                  <c:y val="0.2850084384093256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5003832301533"/>
                      <c:h val="0.477401237825426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D9-4554-9DF8-3C0D64D477E7}"/>
                </c:ext>
              </c:extLst>
            </c:dLbl>
            <c:dLbl>
              <c:idx val="2"/>
              <c:layout>
                <c:manualLayout>
                  <c:x val="7.5077098560557319E-3"/>
                  <c:y val="-6.5836360971712388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456115138162886"/>
                      <c:h val="0.319641198259295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1D9-4554-9DF8-3C0D64D477E7}"/>
                </c:ext>
              </c:extLst>
            </c:dLbl>
            <c:dLbl>
              <c:idx val="3"/>
              <c:layout>
                <c:manualLayout>
                  <c:x val="0.51583262941534469"/>
                  <c:y val="-1.2669987022718516E-3"/>
                </c:manualLayout>
              </c:layout>
              <c:spPr>
                <a:solidFill>
                  <a:srgbClr val="7030A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74463113170074"/>
                      <c:h val="0.30939676915330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1D9-4554-9DF8-3C0D64D477E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'7 + 8 '!$A$19:$A$22</c:f>
              <c:strCache>
                <c:ptCount val="4"/>
                <c:pt idx="0">
                  <c:v>mai</c:v>
                </c:pt>
                <c:pt idx="1">
                  <c:v>solo prima ingresso club</c:v>
                </c:pt>
                <c:pt idx="2">
                  <c:v>solo dopo ingresso club</c:v>
                </c:pt>
                <c:pt idx="3">
                  <c:v>prima e dopo ing-so club</c:v>
                </c:pt>
              </c:strCache>
            </c:strRef>
          </c:cat>
          <c:val>
            <c:numRef>
              <c:f>'7 + 8 '!$B$19:$B$22</c:f>
              <c:numCache>
                <c:formatCode>General</c:formatCode>
                <c:ptCount val="4"/>
                <c:pt idx="0">
                  <c:v>58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D9-4554-9DF8-3C0D64D47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rgbClr val="FFFF00"/>
      </a:solidFill>
      <a:prstDash val="dash"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116081246237102E-2"/>
          <c:y val="0.16561366562850854"/>
          <c:w val="0.81204462125827837"/>
          <c:h val="0.8041095838275684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ysClr val="windowText" lastClr="000000">
                  <a:lumMod val="50000"/>
                  <a:lumOff val="50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34-4108-859E-7A85399E1235}"/>
              </c:ext>
            </c:extLst>
          </c:dPt>
          <c:dPt>
            <c:idx val="1"/>
            <c:bubble3D val="0"/>
            <c:explosion val="22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34-4108-859E-7A85399E123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34-4108-859E-7A85399E1235}"/>
              </c:ext>
            </c:extLst>
          </c:dPt>
          <c:dPt>
            <c:idx val="3"/>
            <c:bubble3D val="0"/>
            <c:explosion val="14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34-4108-859E-7A85399E1235}"/>
              </c:ext>
            </c:extLst>
          </c:dPt>
          <c:dLbls>
            <c:dLbl>
              <c:idx val="0"/>
              <c:layout>
                <c:manualLayout>
                  <c:x val="0.16883487935279887"/>
                  <c:y val="6.9040094893150064E-2"/>
                </c:manualLayout>
              </c:layout>
              <c:spPr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41415355884906"/>
                      <c:h val="0.22475594826547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34-4108-859E-7A85399E1235}"/>
                </c:ext>
              </c:extLst>
            </c:dLbl>
            <c:dLbl>
              <c:idx val="1"/>
              <c:layout>
                <c:manualLayout>
                  <c:x val="8.5849370356083192E-3"/>
                  <c:y val="0.31230790642796813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53077377883686"/>
                      <c:h val="0.50826058987386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34-4108-859E-7A85399E1235}"/>
                </c:ext>
              </c:extLst>
            </c:dLbl>
            <c:dLbl>
              <c:idx val="2"/>
              <c:layout>
                <c:manualLayout>
                  <c:x val="0.48562593959888817"/>
                  <c:y val="-0.15225377574515861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006601977799325"/>
                      <c:h val="0.31336940457085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34-4108-859E-7A85399E1235}"/>
                </c:ext>
              </c:extLst>
            </c:dLbl>
            <c:dLbl>
              <c:idx val="3"/>
              <c:layout>
                <c:manualLayout>
                  <c:x val="9.2701457211973506E-3"/>
                  <c:y val="6.4446150040278656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43284819687141"/>
                      <c:h val="0.31014709706884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34-4108-859E-7A85399E1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 + 8 '!$A$5:$A$8</c:f>
              <c:strCache>
                <c:ptCount val="4"/>
                <c:pt idx="0">
                  <c:v>mai</c:v>
                </c:pt>
                <c:pt idx="1">
                  <c:v>solo prima ingresso club</c:v>
                </c:pt>
                <c:pt idx="2">
                  <c:v>solo dopo ingresso club</c:v>
                </c:pt>
                <c:pt idx="3">
                  <c:v>prima e dopo ing-so club</c:v>
                </c:pt>
              </c:strCache>
            </c:strRef>
          </c:cat>
          <c:val>
            <c:numRef>
              <c:f>'7 + 8 '!$B$5:$B$8</c:f>
              <c:numCache>
                <c:formatCode>General</c:formatCode>
                <c:ptCount val="4"/>
                <c:pt idx="0">
                  <c:v>55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34-4108-859E-7A85399E1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48532969691626E-2"/>
          <c:y val="8.435781592874661E-2"/>
          <c:w val="0.85265414448892207"/>
          <c:h val="0.8356559528419601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DA7-44BF-ADE0-04539285708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DA7-44BF-ADE0-045392857088}"/>
              </c:ext>
            </c:extLst>
          </c:dPt>
          <c:dLbls>
            <c:dLbl>
              <c:idx val="0"/>
              <c:layout>
                <c:manualLayout>
                  <c:x val="-2.381293665192933E-2"/>
                  <c:y val="0.20292145493810937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75317851357559"/>
                      <c:h val="0.29135900957416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A7-44BF-ADE0-045392857088}"/>
                </c:ext>
              </c:extLst>
            </c:dLbl>
            <c:dLbl>
              <c:idx val="1"/>
              <c:layout>
                <c:manualLayout>
                  <c:x val="4.7211354661307395E-2"/>
                  <c:y val="-0.20886585729255894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09000423570348"/>
                      <c:h val="0.29834142817400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A7-44BF-ADE0-04539285708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 9'!$A$15:$A$16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 9'!$B$15:$B$16</c:f>
              <c:numCache>
                <c:formatCode>General</c:formatCode>
                <c:ptCount val="2"/>
                <c:pt idx="0">
                  <c:v>51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7-44BF-ADE0-045392857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3804989485951"/>
          <c:y val="8.3597309014346297E-2"/>
          <c:w val="0.81472277409499039"/>
          <c:h val="0.8086939682545709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B5-49B6-B979-E1BBCE113AD0}"/>
              </c:ext>
            </c:extLst>
          </c:dPt>
          <c:dPt>
            <c:idx val="1"/>
            <c:bubble3D val="0"/>
            <c:explosion val="9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B5-49B6-B979-E1BBCE113AD0}"/>
              </c:ext>
            </c:extLst>
          </c:dPt>
          <c:dLbls>
            <c:dLbl>
              <c:idx val="0"/>
              <c:layout>
                <c:manualLayout>
                  <c:x val="-4.4082630688853097E-2"/>
                  <c:y val="0.24747020009625581"/>
                </c:manualLayout>
              </c:layout>
              <c:spPr>
                <a:solidFill>
                  <a:srgbClr val="FF00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65644228427217"/>
                      <c:h val="0.29673627334369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B5-49B6-B979-E1BBCE113AD0}"/>
                </c:ext>
              </c:extLst>
            </c:dLbl>
            <c:dLbl>
              <c:idx val="1"/>
              <c:layout>
                <c:manualLayout>
                  <c:x val="3.3426841878509937E-2"/>
                  <c:y val="-0.2691923056112196"/>
                </c:manualLayout>
              </c:layout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06342019495487"/>
                      <c:h val="0.29070841991450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B5-49B6-B979-E1BBCE113AD0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 + 8 '!$A$21:$A$22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'7 + 8 '!$B$21:$B$22</c:f>
              <c:numCache>
                <c:formatCode>General</c:formatCode>
                <c:ptCount val="2"/>
                <c:pt idx="0">
                  <c:v>42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B5-49B6-B979-E1BBCE113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6B4-4074-9438-B55FE19FD7E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6B4-4074-9438-B55FE19FD7E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6B4-4074-9438-B55FE19FD7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6B4-4074-9438-B55FE19FD7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6B4-4074-9438-B55FE19FD7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6B4-4074-9438-B55FE19FD7E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6B4-4074-9438-B55FE19FD7E1}"/>
              </c:ext>
            </c:extLst>
          </c:dPt>
          <c:dLbls>
            <c:dLbl>
              <c:idx val="0"/>
              <c:layout>
                <c:manualLayout>
                  <c:x val="2.7777777777777523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4074-9438-B55FE19FD7E1}"/>
                </c:ext>
              </c:extLst>
            </c:dLbl>
            <c:dLbl>
              <c:idx val="2"/>
              <c:layout>
                <c:manualLayout>
                  <c:x val="0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B4-4074-9438-B55FE19FD7E1}"/>
                </c:ext>
              </c:extLst>
            </c:dLbl>
            <c:dLbl>
              <c:idx val="3"/>
              <c:layout>
                <c:manualLayout>
                  <c:x val="1.1111111111111112E-2"/>
                  <c:y val="-6.944444444444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B4-4074-9438-B55FE19FD7E1}"/>
                </c:ext>
              </c:extLst>
            </c:dLbl>
            <c:dLbl>
              <c:idx val="5"/>
              <c:layout>
                <c:manualLayout>
                  <c:x val="5.5555555555554534E-3"/>
                  <c:y val="-7.40740740740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B4-4074-9438-B55FE19FD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+ 8 '!$A$32:$A$38</c:f>
              <c:strCache>
                <c:ptCount val="7"/>
                <c:pt idx="0">
                  <c:v>uso di alcol</c:v>
                </c:pt>
                <c:pt idx="1">
                  <c:v>uso di tabacco</c:v>
                </c:pt>
                <c:pt idx="2">
                  <c:v>azzardo</c:v>
                </c:pt>
                <c:pt idx="3">
                  <c:v>altre droghe</c:v>
                </c:pt>
                <c:pt idx="4">
                  <c:v>sedentarietà</c:v>
                </c:pt>
                <c:pt idx="5">
                  <c:v>psicofarmaci non presritti</c:v>
                </c:pt>
                <c:pt idx="6">
                  <c:v>cattiva alimentazione</c:v>
                </c:pt>
              </c:strCache>
            </c:strRef>
          </c:cat>
          <c:val>
            <c:numRef>
              <c:f>'7 + 8 '!$B$32:$B$38</c:f>
              <c:numCache>
                <c:formatCode>General</c:formatCode>
                <c:ptCount val="7"/>
                <c:pt idx="0">
                  <c:v>10</c:v>
                </c:pt>
                <c:pt idx="1">
                  <c:v>44</c:v>
                </c:pt>
                <c:pt idx="2">
                  <c:v>2</c:v>
                </c:pt>
                <c:pt idx="3">
                  <c:v>1</c:v>
                </c:pt>
                <c:pt idx="4">
                  <c:v>17</c:v>
                </c:pt>
                <c:pt idx="5">
                  <c:v>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B4-4074-9438-B55FE19F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9212096"/>
        <c:axId val="1"/>
        <c:axId val="0"/>
      </c:bar3DChart>
      <c:catAx>
        <c:axId val="14492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4921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5207615177133"/>
          <c:y val="2.3052074112037767E-2"/>
          <c:w val="0.73367925783470611"/>
          <c:h val="0.94206153224929723"/>
        </c:manualLayout>
      </c:layout>
      <c:pie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818B-4B7F-B929-249589482C34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818B-4B7F-B929-249589482C34}"/>
              </c:ext>
            </c:extLst>
          </c:dPt>
          <c:dPt>
            <c:idx val="2"/>
            <c:bubble3D val="0"/>
            <c:spPr>
              <a:solidFill>
                <a:srgbClr val="DDDDD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818B-4B7F-B929-249589482C34}"/>
              </c:ext>
            </c:extLst>
          </c:dPt>
          <c:dLbls>
            <c:dLbl>
              <c:idx val="0"/>
              <c:layout>
                <c:manualLayout>
                  <c:x val="-0.33306502470130761"/>
                  <c:y val="0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474895954898663"/>
                      <c:h val="0.27671733792030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8B-4B7F-B929-249589482C34}"/>
                </c:ext>
              </c:extLst>
            </c:dLbl>
            <c:dLbl>
              <c:idx val="1"/>
              <c:layout>
                <c:manualLayout>
                  <c:x val="-1.0982752027251283E-7"/>
                  <c:y val="0.22627777948044087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07545875504348"/>
                      <c:h val="0.28751331269705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8B-4B7F-B929-249589482C34}"/>
                </c:ext>
              </c:extLst>
            </c:dLbl>
            <c:dLbl>
              <c:idx val="2"/>
              <c:layout>
                <c:manualLayout>
                  <c:x val="-8.3687472172452228E-3"/>
                  <c:y val="-6.3278768834114221E-2"/>
                </c:manualLayout>
              </c:layout>
              <c:spPr>
                <a:solidFill>
                  <a:srgbClr val="DDDDDD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27741882483228"/>
                      <c:h val="0.22441472020350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8B-4B7F-B929-249589482C34}"/>
                </c:ext>
              </c:extLst>
            </c:dLbl>
            <c:dLbl>
              <c:idx val="3"/>
              <c:layout>
                <c:manualLayout>
                  <c:x val="-8.5188581515806105E-2"/>
                  <c:y val="9.1414221637282338E-3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20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8B-4B7F-B929-249589482C34}"/>
                </c:ext>
              </c:extLst>
            </c:dLbl>
            <c:dLbl>
              <c:idx val="4"/>
              <c:layout>
                <c:manualLayout>
                  <c:x val="-0.11592597389142147"/>
                  <c:y val="-0.10441860465116279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20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8B-4B7F-B929-249589482C3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'9 + 10 + 11'!$A$4:$A$6</c:f>
              <c:strCache>
                <c:ptCount val="3"/>
                <c:pt idx="0">
                  <c:v>antabuse - etiltox</c:v>
                </c:pt>
                <c:pt idx="1">
                  <c:v>psicofarmaci prescritti</c:v>
                </c:pt>
                <c:pt idx="2">
                  <c:v>nessuno</c:v>
                </c:pt>
              </c:strCache>
            </c:strRef>
          </c:cat>
          <c:val>
            <c:numRef>
              <c:f>'9 + 10 + 11'!$B$4:$B$6</c:f>
              <c:numCache>
                <c:formatCode>General</c:formatCode>
                <c:ptCount val="3"/>
                <c:pt idx="0">
                  <c:v>18</c:v>
                </c:pt>
                <c:pt idx="1">
                  <c:v>9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8B-4B7F-B929-249589482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55207615177133"/>
          <c:y val="2.3052074112037767E-2"/>
          <c:w val="0.73367925783470611"/>
          <c:h val="0.9420615322492972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C12-49C1-ADF6-3918F2DD156C}"/>
              </c:ext>
            </c:extLst>
          </c:dPt>
          <c:dPt>
            <c:idx val="1"/>
            <c:bubble3D val="0"/>
            <c:explosion val="42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C12-49C1-ADF6-3918F2DD156C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4C12-49C1-ADF6-3918F2DD156C}"/>
              </c:ext>
            </c:extLst>
          </c:dPt>
          <c:dPt>
            <c:idx val="3"/>
            <c:bubble3D val="0"/>
            <c:spPr>
              <a:solidFill>
                <a:srgbClr val="DDDDD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4C12-49C1-ADF6-3918F2DD156C}"/>
              </c:ext>
            </c:extLst>
          </c:dPt>
          <c:dLbls>
            <c:dLbl>
              <c:idx val="0"/>
              <c:layout>
                <c:manualLayout>
                  <c:x val="-0.49464278984122201"/>
                  <c:y val="0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33232470616106"/>
                      <c:h val="0.33308145135951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12-49C1-ADF6-3918F2DD156C}"/>
                </c:ext>
              </c:extLst>
            </c:dLbl>
            <c:dLbl>
              <c:idx val="1"/>
              <c:layout>
                <c:manualLayout>
                  <c:x val="0"/>
                  <c:y val="-0.14618235710552258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10447024802732"/>
                      <c:h val="0.21304021542400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12-49C1-ADF6-3918F2DD156C}"/>
                </c:ext>
              </c:extLst>
            </c:dLbl>
            <c:dLbl>
              <c:idx val="2"/>
              <c:layout>
                <c:manualLayout>
                  <c:x val="-1.6760187387330944E-2"/>
                  <c:y val="0.32634471990102087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13643338533091"/>
                      <c:h val="0.31896415976922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12-49C1-ADF6-3918F2DD156C}"/>
                </c:ext>
              </c:extLst>
            </c:dLbl>
            <c:dLbl>
              <c:idx val="3"/>
              <c:layout>
                <c:manualLayout>
                  <c:x val="1.2236660938277793E-7"/>
                  <c:y val="-0.17309435435316223"/>
                </c:manualLayout>
              </c:layout>
              <c:spPr>
                <a:solidFill>
                  <a:srgbClr val="DDDDDD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8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650265462122388"/>
                      <c:h val="0.23366057309964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12-49C1-ADF6-3918F2DD156C}"/>
                </c:ext>
              </c:extLst>
            </c:dLbl>
            <c:dLbl>
              <c:idx val="4"/>
              <c:layout>
                <c:manualLayout>
                  <c:x val="-0.11592597389142147"/>
                  <c:y val="-0.10441860465116279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8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2-49C1-ADF6-3918F2DD156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'10 - 11'!$A$4:$A$7</c:f>
              <c:strCache>
                <c:ptCount val="4"/>
                <c:pt idx="0">
                  <c:v>antabuse - etiltox</c:v>
                </c:pt>
                <c:pt idx="1">
                  <c:v>alcover</c:v>
                </c:pt>
                <c:pt idx="2">
                  <c:v>psicofarmaci prescritti</c:v>
                </c:pt>
                <c:pt idx="3">
                  <c:v>nessuno</c:v>
                </c:pt>
              </c:strCache>
            </c:strRef>
          </c:cat>
          <c:val>
            <c:numRef>
              <c:f>'10 - 11'!$B$4:$B$7</c:f>
              <c:numCache>
                <c:formatCode>General</c:formatCode>
                <c:ptCount val="4"/>
                <c:pt idx="0">
                  <c:v>16</c:v>
                </c:pt>
                <c:pt idx="1">
                  <c:v>1</c:v>
                </c:pt>
                <c:pt idx="2">
                  <c:v>7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12-49C1-ADF6-3918F2DD1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35959840684248E-2"/>
          <c:y val="4.9210941655548873E-2"/>
          <c:w val="0.92783608342663459"/>
          <c:h val="0.8971484378406187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41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FC9C-405C-AAC7-BD157BAC9AF0}"/>
              </c:ext>
            </c:extLst>
          </c:dPt>
          <c:dPt>
            <c:idx val="1"/>
            <c:bubble3D val="0"/>
            <c:explosion val="46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FC9C-405C-AAC7-BD157BAC9AF0}"/>
              </c:ext>
            </c:extLst>
          </c:dPt>
          <c:dPt>
            <c:idx val="2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C9C-405C-AAC7-BD157BAC9AF0}"/>
              </c:ext>
            </c:extLst>
          </c:dPt>
          <c:dLbls>
            <c:dLbl>
              <c:idx val="0"/>
              <c:layout>
                <c:manualLayout>
                  <c:x val="-2.744116773910367E-2"/>
                  <c:y val="-0.39127234052267668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94588579411032"/>
                      <c:h val="0.32900047940891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9C-405C-AAC7-BD157BAC9AF0}"/>
                </c:ext>
              </c:extLst>
            </c:dLbl>
            <c:dLbl>
              <c:idx val="1"/>
              <c:layout>
                <c:manualLayout>
                  <c:x val="2.0247067265750075E-2"/>
                  <c:y val="0.16254298901388126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47071454719972"/>
                      <c:h val="0.32217863823695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9C-405C-AAC7-BD157BAC9AF0}"/>
                </c:ext>
              </c:extLst>
            </c:dLbl>
            <c:dLbl>
              <c:idx val="2"/>
              <c:layout>
                <c:manualLayout>
                  <c:x val="9.5481194257102456E-4"/>
                  <c:y val="-4.2214119817074736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 Black" panose="020B0A04020102020204" pitchFamily="34" charset="0"/>
                      </a:defRPr>
                    </a:pPr>
                    <a:fld id="{573E94C9-3615-4E3B-BD30-6222EEE59BBC}" type="CATEGORYNAME">
                      <a:rPr lang="it-IT" sz="2000" dirty="0">
                        <a:latin typeface="Arial Black" panose="020B0A04020102020204" pitchFamily="34" charset="0"/>
                      </a:rPr>
                      <a:pPr>
                        <a:defRPr sz="2400" b="1">
                          <a:latin typeface="Arial Black" panose="020B0A04020102020204" pitchFamily="34" charset="0"/>
                        </a:defRPr>
                      </a:pPr>
                      <a:t>[NOME CATEGORIA]</a:t>
                    </a:fld>
                    <a:r>
                      <a:rPr lang="it-IT" sz="2000" baseline="0" dirty="0">
                        <a:latin typeface="Arial Black" panose="020B0A04020102020204" pitchFamily="34" charset="0"/>
                      </a:rPr>
                      <a:t>; </a:t>
                    </a:r>
                    <a:fld id="{F4ACC9CB-402A-41F6-853D-7E986D93CB9F}" type="VALUE">
                      <a:rPr lang="it-IT" sz="2000" baseline="0" dirty="0">
                        <a:latin typeface="Arial Black" panose="020B0A04020102020204" pitchFamily="34" charset="0"/>
                      </a:rPr>
                      <a:pPr>
                        <a:defRPr sz="2400" b="1">
                          <a:latin typeface="Arial Black" panose="020B0A04020102020204" pitchFamily="34" charset="0"/>
                        </a:defRPr>
                      </a:pPr>
                      <a:t>[VALORE]</a:t>
                    </a:fld>
                    <a:r>
                      <a:rPr lang="it-IT" sz="2000" baseline="0" dirty="0">
                        <a:latin typeface="Arial Black" panose="020B0A04020102020204" pitchFamily="34" charset="0"/>
                      </a:rPr>
                      <a:t>; </a:t>
                    </a:r>
                    <a:fld id="{3A11CB78-D3AF-45E9-9466-A0DCD8187267}" type="PERCENTAGE">
                      <a:rPr lang="it-IT" sz="2000" baseline="0" dirty="0">
                        <a:latin typeface="Arial Black" panose="020B0A04020102020204" pitchFamily="34" charset="0"/>
                      </a:rPr>
                      <a:pPr>
                        <a:defRPr sz="2400" b="1">
                          <a:latin typeface="Arial Black" panose="020B0A04020102020204" pitchFamily="34" charset="0"/>
                        </a:defRPr>
                      </a:pPr>
                      <a:t>[PERCENTUALE]</a:t>
                    </a:fld>
                    <a:endParaRPr lang="it-IT" sz="2000" baseline="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65202227074951"/>
                      <c:h val="0.380753109881808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9C-405C-AAC7-BD157BAC9AF0}"/>
                </c:ext>
              </c:extLst>
            </c:dLbl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28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'10 - 11'!$A$12:$A$14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vorrei saperne di più</c:v>
                </c:pt>
              </c:strCache>
            </c:strRef>
          </c:cat>
          <c:val>
            <c:numRef>
              <c:f>'10 - 11'!$B$12:$B$14</c:f>
              <c:numCache>
                <c:formatCode>General</c:formatCode>
                <c:ptCount val="3"/>
                <c:pt idx="0">
                  <c:v>49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9C-405C-AAC7-BD157BAC9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503129282"/>
          <c:y val="0.18628035121992648"/>
          <c:w val="0.81388888888888888"/>
          <c:h val="0.725450453777705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0F-42A1-99D7-B8747BE63817}"/>
              </c:ext>
            </c:extLst>
          </c:dPt>
          <c:dPt>
            <c:idx val="1"/>
            <c:bubble3D val="0"/>
            <c:explosion val="3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0F-42A1-99D7-B8747BE6381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0F-42A1-99D7-B8747BE63817}"/>
              </c:ext>
            </c:extLst>
          </c:dPt>
          <c:dPt>
            <c:idx val="3"/>
            <c:bubble3D val="0"/>
            <c:explosion val="8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0F-42A1-99D7-B8747BE63817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0F-42A1-99D7-B8747BE63817}"/>
              </c:ext>
            </c:extLst>
          </c:dPt>
          <c:dPt>
            <c:idx val="5"/>
            <c:bubble3D val="0"/>
            <c:explosion val="18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0F-42A1-99D7-B8747BE63817}"/>
              </c:ext>
            </c:extLst>
          </c:dPt>
          <c:dLbls>
            <c:dLbl>
              <c:idx val="0"/>
              <c:layout>
                <c:manualLayout>
                  <c:x val="-0.1180858376847017"/>
                  <c:y val="-3.2578829681525985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532019704433497"/>
                      <c:h val="0.14861244019138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0F-42A1-99D7-B8747BE63817}"/>
                </c:ext>
              </c:extLst>
            </c:dLbl>
            <c:dLbl>
              <c:idx val="1"/>
              <c:layout>
                <c:manualLayout>
                  <c:x val="0.11641414842795234"/>
                  <c:y val="6.3264327651148429E-3"/>
                </c:manualLayout>
              </c:layout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A0F-42A1-99D7-B8747BE63817}"/>
                </c:ext>
              </c:extLst>
            </c:dLbl>
            <c:dLbl>
              <c:idx val="2"/>
              <c:layout>
                <c:manualLayout>
                  <c:x val="1.9304568010962823E-3"/>
                  <c:y val="9.0068367462678406E-2"/>
                </c:manualLayout>
              </c:layout>
              <c:spPr>
                <a:solidFill>
                  <a:srgbClr val="C000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0F-42A1-99D7-B8747BE63817}"/>
                </c:ext>
              </c:extLst>
            </c:dLbl>
            <c:dLbl>
              <c:idx val="3"/>
              <c:layout>
                <c:manualLayout>
                  <c:x val="3.5195452820056976E-2"/>
                  <c:y val="-7.6326937856609576E-3"/>
                </c:manualLayout>
              </c:layout>
              <c:spPr>
                <a:solidFill>
                  <a:srgbClr val="0070C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76792556102901"/>
                      <c:h val="0.17519948762385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0F-42A1-99D7-B8747BE63817}"/>
                </c:ext>
              </c:extLst>
            </c:dLbl>
            <c:dLbl>
              <c:idx val="4"/>
              <c:layout>
                <c:manualLayout>
                  <c:x val="7.4367377390166297E-3"/>
                  <c:y val="5.719731875647583E-2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085069251564637"/>
                      <c:h val="0.15397137329963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A0F-42A1-99D7-B8747BE63817}"/>
                </c:ext>
              </c:extLst>
            </c:dLbl>
            <c:dLbl>
              <c:idx val="5"/>
              <c:layout>
                <c:manualLayout>
                  <c:x val="9.3579301373921155E-3"/>
                  <c:y val="-2.9851066984601778E-2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421825815650109"/>
                      <c:h val="0.166730390328890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A0F-42A1-99D7-B8747BE6381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 +d '!$B$29:$B$34</c:f>
              <c:strCache>
                <c:ptCount val="6"/>
                <c:pt idx="0">
                  <c:v>30 anni o meno</c:v>
                </c:pt>
                <c:pt idx="1">
                  <c:v>tra i 31 e i 40</c:v>
                </c:pt>
                <c:pt idx="2">
                  <c:v>tra i 41 e i 50</c:v>
                </c:pt>
                <c:pt idx="3">
                  <c:v>tra i 51 e i 60</c:v>
                </c:pt>
                <c:pt idx="4">
                  <c:v>tra i 61 e i 70</c:v>
                </c:pt>
                <c:pt idx="5">
                  <c:v>oltre i 70 anni</c:v>
                </c:pt>
              </c:strCache>
            </c:strRef>
          </c:cat>
          <c:val>
            <c:numRef>
              <c:f>'c +d '!$C$29:$C$34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15</c:v>
                </c:pt>
                <c:pt idx="3">
                  <c:v>33</c:v>
                </c:pt>
                <c:pt idx="4">
                  <c:v>13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0F-42A1-99D7-B8747BE63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6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6D-4161-A1B1-1B236D8A29FE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6D-4161-A1B1-1B236D8A29FE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6D-4161-A1B1-1B236D8A29FE}"/>
              </c:ext>
            </c:extLst>
          </c:dPt>
          <c:dLbls>
            <c:dLbl>
              <c:idx val="0"/>
              <c:layout>
                <c:manualLayout>
                  <c:x val="-2.4101365361154467E-2"/>
                  <c:y val="-0.37552721353047863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89514632669197"/>
                      <c:h val="0.28590358396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6D-4161-A1B1-1B236D8A29FE}"/>
                </c:ext>
              </c:extLst>
            </c:dLbl>
            <c:dLbl>
              <c:idx val="1"/>
              <c:layout>
                <c:manualLayout>
                  <c:x val="2.0962590559007906E-2"/>
                  <c:y val="0.19179367552767798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65296048721506"/>
                      <c:h val="0.29180215181613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6D-4161-A1B1-1B236D8A29FE}"/>
                </c:ext>
              </c:extLst>
            </c:dLbl>
            <c:dLbl>
              <c:idx val="2"/>
              <c:layout>
                <c:manualLayout>
                  <c:x val="1.6329161089172508E-2"/>
                  <c:y val="-2.4633255382443167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52642843675832"/>
                      <c:h val="0.36866049097449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6D-4161-A1B1-1B236D8A2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'9 + 10 + 11'!$A$20:$A$22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vorrei saperne di più</c:v>
                </c:pt>
              </c:strCache>
            </c:strRef>
          </c:cat>
          <c:val>
            <c:numRef>
              <c:f>'9 + 10 + 11'!$B$20:$B$22</c:f>
              <c:numCache>
                <c:formatCode>General</c:formatCode>
                <c:ptCount val="3"/>
                <c:pt idx="0">
                  <c:v>40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6D-4161-A1B1-1B236D8A2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557-46C3-B80E-916FC8879E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6557-46C3-B80E-916FC8879EF1}"/>
              </c:ext>
            </c:extLst>
          </c:dPt>
          <c:dLbls>
            <c:dLbl>
              <c:idx val="0"/>
              <c:layout>
                <c:manualLayout>
                  <c:x val="-3.6956564909157413E-2"/>
                  <c:y val="0.25258426250615623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36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2915453229161"/>
                      <c:h val="0.32442404175675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57-46C3-B80E-916FC8879EF1}"/>
                </c:ext>
              </c:extLst>
            </c:dLbl>
            <c:dLbl>
              <c:idx val="1"/>
              <c:layout>
                <c:manualLayout>
                  <c:x val="3.4266316759208812E-2"/>
                  <c:y val="-0.23504737899900705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36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33495537514317"/>
                      <c:h val="0.32442404175675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57-46C3-B80E-916FC8879EF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36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'9 + 10 + 11'!$A$35:$A$36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'9 + 10 + 11'!$B$35:$B$36</c:f>
              <c:numCache>
                <c:formatCode>General</c:formatCode>
                <c:ptCount val="2"/>
                <c:pt idx="0">
                  <c:v>48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57-46C3-B80E-916FC8879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353-4DAC-B6B0-CF257FE1F59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3353-4DAC-B6B0-CF257FE1F591}"/>
              </c:ext>
            </c:extLst>
          </c:dPt>
          <c:dLbls>
            <c:dLbl>
              <c:idx val="0"/>
              <c:layout>
                <c:manualLayout>
                  <c:x val="-4.9470750331358782E-2"/>
                  <c:y val="0.13235740415518427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28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56077860747229"/>
                      <c:h val="0.3295490104886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53-4DAC-B6B0-CF257FE1F591}"/>
                </c:ext>
              </c:extLst>
            </c:dLbl>
            <c:dLbl>
              <c:idx val="1"/>
              <c:layout>
                <c:manualLayout>
                  <c:x val="1.9041082079609421E-2"/>
                  <c:y val="-0.17908608159043737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76396951178772"/>
                      <c:h val="0.3401278625026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53-4DAC-B6B0-CF257FE1F59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'10 - 11'!$A$27:$A$28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'10 - 11'!$B$27:$B$28</c:f>
              <c:numCache>
                <c:formatCode>General</c:formatCode>
                <c:ptCount val="2"/>
                <c:pt idx="0">
                  <c:v>52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3-4DAC-B6B0-CF257FE1F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74474876519399"/>
          <c:y val="4.894061123715468E-2"/>
          <c:w val="0.7660850030633779"/>
          <c:h val="0.90112371546776993"/>
        </c:manualLayout>
      </c:layout>
      <c:doughnut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8FFC-4D53-80D5-28E22A28C2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FFC-4D53-80D5-28E22A28C2CD}"/>
              </c:ext>
            </c:extLst>
          </c:dPt>
          <c:dLbls>
            <c:dLbl>
              <c:idx val="0"/>
              <c:layout>
                <c:manualLayout>
                  <c:x val="0.12118619265235261"/>
                  <c:y val="-8.9804524924581033E-2"/>
                </c:manualLayout>
              </c:layout>
              <c:spPr>
                <a:solidFill>
                  <a:schemeClr val="accent6"/>
                </a:solidFill>
              </c:spPr>
              <c:txPr>
                <a:bodyPr/>
                <a:lstStyle/>
                <a:p>
                  <a:pPr>
                    <a:defRPr sz="28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33146868887735"/>
                      <c:h val="0.290127485834907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FC-4D53-80D5-28E22A28C2CD}"/>
                </c:ext>
              </c:extLst>
            </c:dLbl>
            <c:dLbl>
              <c:idx val="1"/>
              <c:layout>
                <c:manualLayout>
                  <c:x val="-5.8469647884521699E-2"/>
                  <c:y val="5.2216687462076861E-2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67060213543303"/>
                      <c:h val="0.33393164648372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FC-4D53-80D5-28E22A28C2CD}"/>
                </c:ext>
              </c:extLst>
            </c:dLbl>
            <c:spPr>
              <a:solidFill>
                <a:schemeClr val="accent6"/>
              </a:solidFill>
            </c:spPr>
            <c:txPr>
              <a:bodyPr/>
              <a:lstStyle/>
              <a:p>
                <a:pPr>
                  <a:defRPr sz="28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'13 + 14'!$A$2:$A$3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'13 + 14'!$B$2:$B$3</c:f>
              <c:numCache>
                <c:formatCode>General</c:formatCode>
                <c:ptCount val="2"/>
                <c:pt idx="0">
                  <c:v>21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FC-4D53-80D5-28E22A28C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74474876519399"/>
          <c:y val="4.894061123715468E-2"/>
          <c:w val="0.7660850030633779"/>
          <c:h val="0.90112371546776993"/>
        </c:manualLayout>
      </c:layout>
      <c:doughnut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AEC5-4A06-9DC0-6F435B35DB4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EC5-4A06-9DC0-6F435B35DB4D}"/>
              </c:ext>
            </c:extLst>
          </c:dPt>
          <c:dLbls>
            <c:dLbl>
              <c:idx val="0"/>
              <c:layout>
                <c:manualLayout>
                  <c:x val="1.2644625121936115E-2"/>
                  <c:y val="-0.238771460909105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6290436700236"/>
                      <c:h val="0.2894819722411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C5-4A06-9DC0-6F435B35DB4D}"/>
                </c:ext>
              </c:extLst>
            </c:dLbl>
            <c:dLbl>
              <c:idx val="1"/>
              <c:layout>
                <c:manualLayout>
                  <c:x val="2.6090031765197013E-2"/>
                  <c:y val="0.21816859138667133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30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63631851467623"/>
                      <c:h val="0.3083786821305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C5-4A06-9DC0-6F435B35DB4D}"/>
                </c:ext>
              </c:extLst>
            </c:dLbl>
            <c:spPr>
              <a:solidFill>
                <a:schemeClr val="accent6"/>
              </a:solidFill>
            </c:spPr>
            <c:txPr>
              <a:bodyPr/>
              <a:lstStyle/>
              <a:p>
                <a:pPr>
                  <a:defRPr sz="30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'12 + 13'!$A$2:$A$3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'12 + 13'!$B$2:$B$3</c:f>
              <c:numCache>
                <c:formatCode>General</c:formatCode>
                <c:ptCount val="2"/>
                <c:pt idx="0">
                  <c:v>32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C5-4A06-9DC0-6F435B35D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22858506323074"/>
          <c:y val="4.3981481481481483E-2"/>
          <c:w val="0.78592375366568912"/>
          <c:h val="0.93055555555555558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DDA-4A10-A4F8-294C9270962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DDA-4A10-A4F8-294C9270962D}"/>
              </c:ext>
            </c:extLst>
          </c:dPt>
          <c:dLbls>
            <c:dLbl>
              <c:idx val="0"/>
              <c:layout>
                <c:manualLayout>
                  <c:x val="-4.2086779509672274E-2"/>
                  <c:y val="0.16798383968651831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16705663129361"/>
                      <c:h val="0.27675319393915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DA-4A10-A4F8-294C9270962D}"/>
                </c:ext>
              </c:extLst>
            </c:dLbl>
            <c:dLbl>
              <c:idx val="1"/>
              <c:layout>
                <c:manualLayout>
                  <c:x val="-4.4815144278239322E-2"/>
                  <c:y val="-0.215083828756812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42710376007768"/>
                      <c:h val="0.27675319393915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DA-4A10-A4F8-294C9270962D}"/>
                </c:ext>
              </c:extLst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'13 + 14'!$A$30:$A$31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'13 + 14'!$B$30:$B$31</c:f>
              <c:numCache>
                <c:formatCode>General</c:formatCode>
                <c:ptCount val="2"/>
                <c:pt idx="0">
                  <c:v>58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A-4A10-A4F8-294C9270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7931729923405"/>
          <c:y val="6.7455546929873197E-2"/>
          <c:w val="0.78592375366568912"/>
          <c:h val="0.93055555555555558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3D-4E1F-96BB-6BA7501B58D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83D-4E1F-96BB-6BA7501B58D7}"/>
              </c:ext>
            </c:extLst>
          </c:dPt>
          <c:dLbls>
            <c:dLbl>
              <c:idx val="0"/>
              <c:layout>
                <c:manualLayout>
                  <c:x val="5.3433306957059055E-3"/>
                  <c:y val="0.12185113944132601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30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73148127191996"/>
                      <c:h val="0.28057084255441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3D-4E1F-96BB-6BA7501B58D7}"/>
                </c:ext>
              </c:extLst>
            </c:dLbl>
            <c:dLbl>
              <c:idx val="1"/>
              <c:layout>
                <c:manualLayout>
                  <c:x val="-9.0569727524403759E-2"/>
                  <c:y val="-0.193575379464639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1442916006014"/>
                      <c:h val="0.30421900996109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83D-4E1F-96BB-6BA7501B58D7}"/>
                </c:ext>
              </c:extLst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'12 + 13'!$A$34:$A$35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'12 + 13'!$B$34:$B$35</c:f>
              <c:numCache>
                <c:formatCode>General</c:formatCode>
                <c:ptCount val="2"/>
                <c:pt idx="0">
                  <c:v>58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3D-4E1F-96BB-6BA7501B5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751598683655653E-2"/>
          <c:y val="7.3411634818353499E-2"/>
          <c:w val="0.95409730315170427"/>
          <c:h val="0.83913384623930676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02-4271-9118-859AEDC544B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302-4271-9118-859AEDC544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302-4271-9118-859AEDC544B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302-4271-9118-859AEDC544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302-4271-9118-859AEDC544BD}"/>
              </c:ext>
            </c:extLst>
          </c:dPt>
          <c:dLbls>
            <c:dLbl>
              <c:idx val="0"/>
              <c:layout>
                <c:manualLayout>
                  <c:x val="4.2293901738216472E-4"/>
                  <c:y val="-0.18011262637484723"/>
                </c:manualLayout>
              </c:layout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2-4271-9118-859AEDC544BD}"/>
                </c:ext>
              </c:extLst>
            </c:dLbl>
            <c:dLbl>
              <c:idx val="1"/>
              <c:layout>
                <c:manualLayout>
                  <c:x val="6.5549932465645225E-3"/>
                  <c:y val="-0.28373097433618488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2-4271-9118-859AEDC544BD}"/>
                </c:ext>
              </c:extLst>
            </c:dLbl>
            <c:dLbl>
              <c:idx val="2"/>
              <c:layout>
                <c:manualLayout>
                  <c:x val="9.3328277308112693E-3"/>
                  <c:y val="-0.43055592009332166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02-4271-9118-859AEDC544BD}"/>
                </c:ext>
              </c:extLst>
            </c:dLbl>
            <c:dLbl>
              <c:idx val="3"/>
              <c:layout>
                <c:manualLayout>
                  <c:x val="-9.9928607983709554E-4"/>
                  <c:y val="-0.18805167481390955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02-4271-9118-859AEDC544BD}"/>
                </c:ext>
              </c:extLst>
            </c:dLbl>
            <c:dLbl>
              <c:idx val="4"/>
              <c:layout>
                <c:manualLayout>
                  <c:x val="1.9810301855597106E-2"/>
                  <c:y val="-0.19966427341406509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02-4271-9118-859AEDC544B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 + 13'!$A$19:$A$23</c:f>
              <c:strCache>
                <c:ptCount val="5"/>
                <c:pt idx="0">
                  <c:v>SAT 2° modulo</c:v>
                </c:pt>
                <c:pt idx="1">
                  <c:v>serate di sens-ne</c:v>
                </c:pt>
                <c:pt idx="2">
                  <c:v>interclub</c:v>
                </c:pt>
                <c:pt idx="3">
                  <c:v>congressi conv/gni</c:v>
                </c:pt>
                <c:pt idx="4">
                  <c:v>forum</c:v>
                </c:pt>
              </c:strCache>
            </c:strRef>
          </c:cat>
          <c:val>
            <c:numRef>
              <c:f>'12 + 13'!$B$19:$B$23</c:f>
              <c:numCache>
                <c:formatCode>General</c:formatCode>
                <c:ptCount val="5"/>
                <c:pt idx="0">
                  <c:v>14</c:v>
                </c:pt>
                <c:pt idx="1">
                  <c:v>26</c:v>
                </c:pt>
                <c:pt idx="2">
                  <c:v>41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02-4271-9118-859AEDC54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49209696"/>
        <c:axId val="1"/>
        <c:axId val="0"/>
      </c:bar3DChart>
      <c:catAx>
        <c:axId val="144920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20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41668211619166E-2"/>
          <c:y val="9.686394039454746E-2"/>
          <c:w val="0.95413255130646801"/>
          <c:h val="0.8405147743628820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CE0-4626-BA71-F23947B7B28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CE0-4626-BA71-F23947B7B2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CE0-4626-BA71-F23947B7B28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5CE0-4626-BA71-F23947B7B2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CE0-4626-BA71-F23947B7B28C}"/>
              </c:ext>
            </c:extLst>
          </c:dPt>
          <c:dLbls>
            <c:dLbl>
              <c:idx val="0"/>
              <c:layout>
                <c:manualLayout>
                  <c:x val="7.5542965061378663E-3"/>
                  <c:y val="-0.35648184601924759"/>
                </c:manualLayout>
              </c:layout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0-4626-BA71-F23947B7B28C}"/>
                </c:ext>
              </c:extLst>
            </c:dLbl>
            <c:dLbl>
              <c:idx val="1"/>
              <c:layout>
                <c:manualLayout>
                  <c:x val="5.1280063371142532E-3"/>
                  <c:y val="-0.20038845144356957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E0-4626-BA71-F23947B7B28C}"/>
                </c:ext>
              </c:extLst>
            </c:dLbl>
            <c:dLbl>
              <c:idx val="2"/>
              <c:layout>
                <c:manualLayout>
                  <c:x val="9.3328277308112693E-3"/>
                  <c:y val="-0.43055592009332166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E0-4626-BA71-F23947B7B28C}"/>
                </c:ext>
              </c:extLst>
            </c:dLbl>
            <c:dLbl>
              <c:idx val="3"/>
              <c:layout>
                <c:manualLayout>
                  <c:x val="4.276428519261344E-4"/>
                  <c:y val="-0.13127254254508516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E0-4626-BA71-F23947B7B28C}"/>
                </c:ext>
              </c:extLst>
            </c:dLbl>
            <c:dLbl>
              <c:idx val="4"/>
              <c:layout>
                <c:manualLayout>
                  <c:x val="2.1235961999786411E-2"/>
                  <c:y val="-0.19728490390314113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400" b="1">
                      <a:latin typeface="Arial Black" panose="020B0A040201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E0-4626-BA71-F23947B7B28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 Black" panose="020B0A040201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 + 14'!$A$22:$A$26</c:f>
              <c:strCache>
                <c:ptCount val="5"/>
                <c:pt idx="0">
                  <c:v>SAT 2° modulo</c:v>
                </c:pt>
                <c:pt idx="1">
                  <c:v>SAT 3° modulo</c:v>
                </c:pt>
                <c:pt idx="2">
                  <c:v>interclub</c:v>
                </c:pt>
                <c:pt idx="3">
                  <c:v>congressi conv/gni</c:v>
                </c:pt>
                <c:pt idx="4">
                  <c:v>forum</c:v>
                </c:pt>
              </c:strCache>
            </c:strRef>
          </c:cat>
          <c:val>
            <c:numRef>
              <c:f>'13 + 14'!$B$22:$B$26</c:f>
              <c:numCache>
                <c:formatCode>General</c:formatCode>
                <c:ptCount val="5"/>
                <c:pt idx="0">
                  <c:v>24</c:v>
                </c:pt>
                <c:pt idx="1">
                  <c:v>12</c:v>
                </c:pt>
                <c:pt idx="2">
                  <c:v>43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E0-4626-BA71-F23947B7B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57717056"/>
        <c:axId val="1"/>
        <c:axId val="0"/>
      </c:bar3DChart>
      <c:catAx>
        <c:axId val="155771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771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explosion val="4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75-45D5-8EC2-A17854B24B85}"/>
              </c:ext>
            </c:extLst>
          </c:dPt>
          <c:dPt>
            <c:idx val="1"/>
            <c:bubble3D val="0"/>
            <c:explosion val="17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75-45D5-8EC2-A17854B24B8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575-45D5-8EC2-A17854B24B8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575-45D5-8EC2-A17854B24B85}"/>
              </c:ext>
            </c:extLst>
          </c:dPt>
          <c:dLbls>
            <c:dLbl>
              <c:idx val="0"/>
              <c:layout>
                <c:manualLayout>
                  <c:x val="-1.0642974535396451E-2"/>
                  <c:y val="0.14728862708948254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75-45D5-8EC2-A17854B24B85}"/>
                </c:ext>
              </c:extLst>
            </c:dLbl>
            <c:dLbl>
              <c:idx val="1"/>
              <c:layout>
                <c:manualLayout>
                  <c:x val="7.6021246681403217E-3"/>
                  <c:y val="7.7141203529938196E-2"/>
                </c:manualLayout>
              </c:layout>
              <c:spPr>
                <a:solidFill>
                  <a:srgbClr val="C000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75-45D5-8EC2-A17854B24B85}"/>
                </c:ext>
              </c:extLst>
            </c:dLbl>
            <c:dLbl>
              <c:idx val="2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575-45D5-8EC2-A17854B24B85}"/>
                </c:ext>
              </c:extLst>
            </c:dLbl>
            <c:dLbl>
              <c:idx val="3"/>
              <c:layout>
                <c:manualLayout>
                  <c:x val="0.41238856080489938"/>
                  <c:y val="2.3148148148148147E-3"/>
                </c:manualLayout>
              </c:layout>
              <c:spPr>
                <a:solidFill>
                  <a:srgbClr val="00206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75-45D5-8EC2-A17854B24B8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famiglie!$C$16:$F$16</c:f>
              <c:strCache>
                <c:ptCount val="4"/>
                <c:pt idx="0">
                  <c:v>da 1</c:v>
                </c:pt>
                <c:pt idx="1">
                  <c:v>da 2</c:v>
                </c:pt>
                <c:pt idx="2">
                  <c:v>da 3</c:v>
                </c:pt>
                <c:pt idx="3">
                  <c:v>da 4</c:v>
                </c:pt>
              </c:strCache>
            </c:strRef>
          </c:cat>
          <c:val>
            <c:numRef>
              <c:f>famiglie!$C$17:$F$17</c:f>
              <c:numCache>
                <c:formatCode>General</c:formatCode>
                <c:ptCount val="4"/>
                <c:pt idx="0">
                  <c:v>22</c:v>
                </c:pt>
                <c:pt idx="1">
                  <c:v>37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75-45D5-8EC2-A17854B24B8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575-45D5-8EC2-A17854B24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575-45D5-8EC2-A17854B24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575-45D5-8EC2-A17854B24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4575-45D5-8EC2-A17854B24B85}"/>
              </c:ext>
            </c:extLst>
          </c:dPt>
          <c:cat>
            <c:strRef>
              <c:f>famiglie!$C$16:$F$16</c:f>
              <c:strCache>
                <c:ptCount val="4"/>
                <c:pt idx="0">
                  <c:v>da 1</c:v>
                </c:pt>
                <c:pt idx="1">
                  <c:v>da 2</c:v>
                </c:pt>
                <c:pt idx="2">
                  <c:v>da 3</c:v>
                </c:pt>
                <c:pt idx="3">
                  <c:v>da 4</c:v>
                </c:pt>
              </c:strCache>
            </c:strRef>
          </c:cat>
          <c:val>
            <c:numRef>
              <c:f>famiglie!$C$18:$F$18</c:f>
              <c:numCache>
                <c:formatCode>General</c:formatCode>
                <c:ptCount val="4"/>
                <c:pt idx="0">
                  <c:v>22</c:v>
                </c:pt>
                <c:pt idx="1">
                  <c:v>74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75-45D5-8EC2-A17854B24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02E8-407E-B393-65B0A3B2AD20}"/>
              </c:ext>
            </c:extLst>
          </c:dPt>
          <c:dPt>
            <c:idx val="1"/>
            <c:bubble3D val="0"/>
            <c:explosion val="19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2E8-407E-B393-65B0A3B2AD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2E8-407E-B393-65B0A3B2AD2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02E8-407E-B393-65B0A3B2AD20}"/>
              </c:ext>
            </c:extLst>
          </c:dPt>
          <c:dLbls>
            <c:dLbl>
              <c:idx val="0"/>
              <c:layout>
                <c:manualLayout>
                  <c:x val="0.11471991415437711"/>
                  <c:y val="2.2848031496062987E-2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39779005524862"/>
                      <c:h val="0.25415013123359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E8-407E-B393-65B0A3B2AD20}"/>
                </c:ext>
              </c:extLst>
            </c:dLbl>
            <c:dLbl>
              <c:idx val="1"/>
              <c:layout>
                <c:manualLayout>
                  <c:x val="-5.4827530737325589E-2"/>
                  <c:y val="-4.3474428767174014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61219123801052"/>
                      <c:h val="0.25159593378513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E8-407E-B393-65B0A3B2AD20}"/>
                </c:ext>
              </c:extLst>
            </c:dLbl>
            <c:dLbl>
              <c:idx val="2"/>
              <c:layout>
                <c:manualLayout>
                  <c:x val="5.9946926523687298E-4"/>
                  <c:y val="0.16240682414698157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28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6172377624067"/>
                      <c:h val="0.2549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E8-407E-B393-65B0A3B2AD20}"/>
                </c:ext>
              </c:extLst>
            </c:dLbl>
            <c:dLbl>
              <c:idx val="3"/>
              <c:layout>
                <c:manualLayout>
                  <c:x val="3.1831995519016408E-2"/>
                  <c:y val="9.2582305669740398E-8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8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8400400226214"/>
                      <c:h val="0.17276666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E8-407E-B393-65B0A3B2AD2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 b="1"/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 + 2 + 3'!$A$3:$A$6</c:f>
              <c:strCache>
                <c:ptCount val="4"/>
                <c:pt idx="0">
                  <c:v>Celibe - Nubile</c:v>
                </c:pt>
                <c:pt idx="1">
                  <c:v>Coniugato Convivente</c:v>
                </c:pt>
                <c:pt idx="2">
                  <c:v>Separato Divorziato</c:v>
                </c:pt>
                <c:pt idx="3">
                  <c:v>Vedovo/a</c:v>
                </c:pt>
              </c:strCache>
            </c:strRef>
          </c:cat>
          <c:val>
            <c:numRef>
              <c:f>'1 + 2 + 3'!$B$3:$B$6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E8-407E-B393-65B0A3B2A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8F8F8">
        <a:lumMod val="50000"/>
      </a:srgbClr>
    </a:solidFill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373847350295E-2"/>
          <c:y val="4.8681761840598026E-2"/>
          <c:w val="0.93525950820279236"/>
          <c:h val="0.905400123950684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37-4C52-A223-90A1D2414932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37-4C52-A223-90A1D2414932}"/>
              </c:ext>
            </c:extLst>
          </c:dPt>
          <c:dPt>
            <c:idx val="2"/>
            <c:bubble3D val="0"/>
            <c:explosion val="7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37-4C52-A223-90A1D2414932}"/>
              </c:ext>
            </c:extLst>
          </c:dPt>
          <c:dLbls>
            <c:dLbl>
              <c:idx val="1"/>
              <c:layout>
                <c:manualLayout>
                  <c:x val="-3.9347479909639671E-5"/>
                  <c:y val="-5.7042122342110856E-3"/>
                </c:manualLayout>
              </c:layout>
              <c:spPr>
                <a:solidFill>
                  <a:srgbClr val="C0504D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93873828833832"/>
                      <c:h val="0.56085465041380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37-4C52-A223-90A1D2414932}"/>
                </c:ext>
              </c:extLst>
            </c:dLbl>
            <c:dLbl>
              <c:idx val="2"/>
              <c:layout>
                <c:manualLayout>
                  <c:x val="4.4092323075213867E-3"/>
                  <c:y val="0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956169221938305"/>
                      <c:h val="0.72943715595851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37-4C52-A223-90A1D241493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comportamenti!$A$4:$A$6</c:f>
              <c:strCache>
                <c:ptCount val="3"/>
                <c:pt idx="0">
                  <c:v>quante famiglie hanno comportamenti pienamente salutari</c:v>
                </c:pt>
                <c:pt idx="1">
                  <c:v>fanno uso di almeno una "sostanza" nociva</c:v>
                </c:pt>
                <c:pt idx="2">
                  <c:v>non fanno uso di nessuna "sostanza" nociva</c:v>
                </c:pt>
              </c:strCache>
            </c:strRef>
          </c:cat>
          <c:val>
            <c:numRef>
              <c:f>comportamenti!$B$4:$B$6</c:f>
              <c:numCache>
                <c:formatCode>General</c:formatCode>
                <c:ptCount val="3"/>
                <c:pt idx="1">
                  <c:v>43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37-4C52-A223-90A1D2414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00B0F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3ED-4D11-B48D-5CD5CD7B85E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73ED-4D11-B48D-5CD5CD7B85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73ED-4D11-B48D-5CD5CD7B85E6}"/>
              </c:ext>
            </c:extLst>
          </c:dPt>
          <c:dLbls>
            <c:dLbl>
              <c:idx val="0"/>
              <c:layout>
                <c:manualLayout>
                  <c:x val="0"/>
                  <c:y val="-2.777777777777786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ED-4D11-B48D-5CD5CD7B85E6}"/>
                </c:ext>
              </c:extLst>
            </c:dLbl>
            <c:dLbl>
              <c:idx val="2"/>
              <c:layout>
                <c:manualLayout>
                  <c:x val="5.5555555555555558E-3"/>
                  <c:y val="-4.1666666666666581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ED-4D11-B48D-5CD5CD7B85E6}"/>
                </c:ext>
              </c:extLst>
            </c:dLbl>
            <c:dLbl>
              <c:idx val="3"/>
              <c:layout>
                <c:manualLayout>
                  <c:x val="0"/>
                  <c:y val="-5.5555191017789357E-2"/>
                </c:manualLayout>
              </c:layout>
              <c:spPr>
                <a:solidFill>
                  <a:schemeClr val="accent5">
                    <a:lumMod val="50000"/>
                  </a:schemeClr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ED-4D11-B48D-5CD5CD7B85E6}"/>
                </c:ext>
              </c:extLst>
            </c:dLbl>
            <c:dLbl>
              <c:idx val="4"/>
              <c:layout>
                <c:manualLayout>
                  <c:x val="-1.0185067526415994E-16"/>
                  <c:y val="-6.0185185185185099E-2"/>
                </c:manualLayout>
              </c:layout>
              <c:spPr>
                <a:solidFill>
                  <a:srgbClr val="0070C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ED-4D11-B48D-5CD5CD7B85E6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comportamenti!$A$18:$A$22</c:f>
              <c:strCache>
                <c:ptCount val="5"/>
                <c:pt idx="0">
                  <c:v>uso di alcol</c:v>
                </c:pt>
                <c:pt idx="1">
                  <c:v>uso di tabacco</c:v>
                </c:pt>
                <c:pt idx="2">
                  <c:v>uso di altre droghe</c:v>
                </c:pt>
                <c:pt idx="3">
                  <c:v>uso di psicofarmaci non prescritti</c:v>
                </c:pt>
                <c:pt idx="4">
                  <c:v>uso azzardo</c:v>
                </c:pt>
              </c:strCache>
            </c:strRef>
          </c:cat>
          <c:val>
            <c:numRef>
              <c:f>comportamenti!$B$18:$B$22</c:f>
              <c:numCache>
                <c:formatCode>General</c:formatCode>
                <c:ptCount val="5"/>
                <c:pt idx="0">
                  <c:v>17</c:v>
                </c:pt>
                <c:pt idx="1">
                  <c:v>35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ED-4D11-B48D-5CD5CD7B8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517776"/>
        <c:axId val="1"/>
      </c:barChart>
      <c:catAx>
        <c:axId val="96051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051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2303077435846E-2"/>
          <c:y val="6.5160441133247288E-2"/>
          <c:w val="0.90145539384512829"/>
          <c:h val="0.8696791177335054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49-4EF1-9284-A549E56297FB}"/>
              </c:ext>
            </c:extLst>
          </c:dPt>
          <c:dPt>
            <c:idx val="1"/>
            <c:bubble3D val="0"/>
            <c:explosion val="1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49-4EF1-9284-A549E56297FB}"/>
              </c:ext>
            </c:extLst>
          </c:dPt>
          <c:dLbls>
            <c:dLbl>
              <c:idx val="0"/>
              <c:layout>
                <c:manualLayout>
                  <c:x val="-5.2533167611006334E-2"/>
                  <c:y val="-0.19626356963636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3F99AB-9FDD-46A1-9B48-49496A5DC10F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3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94EF790D-FFFF-4FA5-B5F6-62C9FEDC3258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3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F70E10ED-814B-4DAA-AC1E-1A6BAF3248D9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36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002060"/>
                </a:solidFill>
                <a:ln w="254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0405788245743"/>
                      <c:h val="0.358736573866230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49-4EF1-9284-A549E56297FB}"/>
                </c:ext>
              </c:extLst>
            </c:dLbl>
            <c:dLbl>
              <c:idx val="1"/>
              <c:layout>
                <c:manualLayout>
                  <c:x val="1.7651279487464356E-2"/>
                  <c:y val="7.4782656423584455E-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696346239306743"/>
                      <c:h val="0.40381964091671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49-4EF1-9284-A549E56297F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'S-I '!$B$4:$C$5</c:f>
              <c:multiLvlStrCache>
                <c:ptCount val="2"/>
                <c:lvl>
                  <c:pt idx="0">
                    <c:v>Maschi </c:v>
                  </c:pt>
                  <c:pt idx="1">
                    <c:v>Femmine</c:v>
                  </c:pt>
                </c:lvl>
                <c:lvl>
                  <c:pt idx="0">
                    <c:v>Sesso</c:v>
                  </c:pt>
                </c:lvl>
              </c:multiLvlStrCache>
            </c:multiLvlStrRef>
          </c:cat>
          <c:val>
            <c:numRef>
              <c:f>'S-I '!$B$6:$C$6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9-4EF1-9284-A549E562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8F8F8">
        <a:lumMod val="5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F4-4792-A10E-A20CD56D18EF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F4-4792-A10E-A20CD56D18EF}"/>
              </c:ext>
            </c:extLst>
          </c:dPt>
          <c:dPt>
            <c:idx val="2"/>
            <c:bubble3D val="0"/>
            <c:explosion val="2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F4-4792-A10E-A20CD56D18EF}"/>
              </c:ext>
            </c:extLst>
          </c:dPt>
          <c:dLbls>
            <c:dLbl>
              <c:idx val="1"/>
              <c:layout>
                <c:manualLayout>
                  <c:x val="3.1497079028256117E-2"/>
                  <c:y val="2.1956407689979994E-3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173932063104099"/>
                      <c:h val="0.3832646514817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F4-4792-A10E-A20CD56D18EF}"/>
                </c:ext>
              </c:extLst>
            </c:dLbl>
            <c:dLbl>
              <c:idx val="2"/>
              <c:layout>
                <c:manualLayout>
                  <c:x val="1.7482548235381239E-2"/>
                  <c:y val="-5.4585061943480041E-2"/>
                </c:manualLayout>
              </c:layout>
              <c:spPr>
                <a:solidFill>
                  <a:srgbClr val="00B0F0"/>
                </a:solidFill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128858367588789"/>
                      <c:h val="0.3832646514817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DF4-4792-A10E-A20CD56D18EF}"/>
                </c:ext>
              </c:extLst>
            </c:dLbl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'S-I '!$B$18:$B$20</c:f>
              <c:strCache>
                <c:ptCount val="3"/>
                <c:pt idx="0">
                  <c:v>Età</c:v>
                </c:pt>
                <c:pt idx="1">
                  <c:v>50 e meno</c:v>
                </c:pt>
                <c:pt idx="2">
                  <c:v>51 e oltre</c:v>
                </c:pt>
              </c:strCache>
            </c:strRef>
          </c:cat>
          <c:val>
            <c:numRef>
              <c:f>'S-I '!$C$18:$C$20</c:f>
              <c:numCache>
                <c:formatCode>General</c:formatCode>
                <c:ptCount val="3"/>
                <c:pt idx="1">
                  <c:v>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F4-4792-A10E-A20CD56D1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ED-4FD3-95E0-13D4390D70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ED-4FD3-95E0-13D4390D704F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ED-4FD3-95E0-13D4390D704F}"/>
              </c:ext>
            </c:extLst>
          </c:dPt>
          <c:dPt>
            <c:idx val="3"/>
            <c:bubble3D val="0"/>
            <c:explosion val="28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ED-4FD3-95E0-13D4390D704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8ED-4FD3-95E0-13D4390D704F}"/>
              </c:ext>
            </c:extLst>
          </c:dPt>
          <c:dLbls>
            <c:dLbl>
              <c:idx val="1"/>
              <c:layout>
                <c:manualLayout>
                  <c:x val="8.9996481872384501E-2"/>
                  <c:y val="-6.0125684688233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5821A8-EF2D-439B-9FCF-A8633486E9DF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2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DF691A7-513C-4C06-91DD-95FCD3DD929B}" type="VALUE">
                      <a:rPr lang="en-US" sz="2800" baseline="0">
                        <a:solidFill>
                          <a:schemeClr val="tx1"/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sz="2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933B0CC-707A-421D-BC3E-A8A6E9C21197}" type="PERCENTAGE">
                      <a:rPr lang="en-US" sz="2800" baseline="0">
                        <a:solidFill>
                          <a:schemeClr val="tx1"/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en-US" sz="2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87740251083213"/>
                      <c:h val="8.96276676328892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8ED-4FD3-95E0-13D4390D704F}"/>
                </c:ext>
              </c:extLst>
            </c:dLbl>
            <c:dLbl>
              <c:idx val="2"/>
              <c:layout>
                <c:manualLayout>
                  <c:x val="-1.47108654593934E-2"/>
                  <c:y val="0.13893763487558622"/>
                </c:manualLayout>
              </c:layout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719600599933341"/>
                      <c:h val="0.28203053196109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ED-4FD3-95E0-13D4390D704F}"/>
                </c:ext>
              </c:extLst>
            </c:dLbl>
            <c:dLbl>
              <c:idx val="3"/>
              <c:layout>
                <c:manualLayout>
                  <c:x val="-1.0433273617746174E-2"/>
                  <c:y val="-7.7088446401578359E-2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325482353812541"/>
                      <c:h val="0.32526773119485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8ED-4FD3-95E0-13D4390D704F}"/>
                </c:ext>
              </c:extLst>
            </c:dLbl>
            <c:dLbl>
              <c:idx val="4"/>
              <c:layout>
                <c:manualLayout>
                  <c:x val="-0.11891172971521687"/>
                  <c:y val="1.5256932731380015E-2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884559123060398"/>
                      <c:h val="0.28203053196109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8ED-4FD3-95E0-13D4390D704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'S-I '!$B$32:$B$36</c:f>
              <c:strCache>
                <c:ptCount val="5"/>
                <c:pt idx="0">
                  <c:v>soddisfazione attività</c:v>
                </c:pt>
                <c:pt idx="1">
                  <c:v>non soddisfatto</c:v>
                </c:pt>
                <c:pt idx="2">
                  <c:v>poco soddifatto</c:v>
                </c:pt>
                <c:pt idx="3">
                  <c:v>abbastanza soddisfatto</c:v>
                </c:pt>
                <c:pt idx="4">
                  <c:v>molto soddisfatto</c:v>
                </c:pt>
              </c:strCache>
            </c:strRef>
          </c:cat>
          <c:val>
            <c:numRef>
              <c:f>'S-I '!$C$32:$C$36</c:f>
              <c:numCache>
                <c:formatCode>General</c:formatCode>
                <c:ptCount val="5"/>
                <c:pt idx="1">
                  <c:v>0</c:v>
                </c:pt>
                <c:pt idx="2">
                  <c:v>3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ED-4FD3-95E0-13D4390D7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DB-41B0-8C79-A8F3A6425FF4}"/>
              </c:ext>
            </c:extLst>
          </c:dPt>
          <c:dPt>
            <c:idx val="1"/>
            <c:bubble3D val="0"/>
            <c:spPr>
              <a:solidFill>
                <a:srgbClr val="969696">
                  <a:lumMod val="60000"/>
                  <a:lumOff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DB-41B0-8C79-A8F3A6425FF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DB-41B0-8C79-A8F3A6425FF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DB-41B0-8C79-A8F3A6425FF4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DB-41B0-8C79-A8F3A6425FF4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BDB-41B0-8C79-A8F3A6425FF4}"/>
              </c:ext>
            </c:extLst>
          </c:dPt>
          <c:dLbls>
            <c:dLbl>
              <c:idx val="1"/>
              <c:layout>
                <c:manualLayout>
                  <c:x val="0.18029856077084538"/>
                  <c:y val="0"/>
                </c:manualLayout>
              </c:layout>
              <c:spPr>
                <a:solidFill>
                  <a:srgbClr val="969696">
                    <a:lumMod val="60000"/>
                    <a:lumOff val="4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2429420038556"/>
                      <c:h val="0.18965457524356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DB-41B0-8C79-A8F3A6425FF4}"/>
                </c:ext>
              </c:extLst>
            </c:dLbl>
            <c:dLbl>
              <c:idx val="2"/>
              <c:layout>
                <c:manualLayout>
                  <c:x val="-5.2808721470870651E-2"/>
                  <c:y val="2.4334384560025991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2691507118887"/>
                      <c:h val="0.21950926461830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DB-41B0-8C79-A8F3A6425FF4}"/>
                </c:ext>
              </c:extLst>
            </c:dLbl>
            <c:dLbl>
              <c:idx val="3"/>
              <c:layout>
                <c:manualLayout>
                  <c:x val="-9.2152203795706239E-2"/>
                  <c:y val="-2.28642147175708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266235180238"/>
                      <c:h val="0.223478535671724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DB-41B0-8C79-A8F3A6425FF4}"/>
                </c:ext>
              </c:extLst>
            </c:dLbl>
            <c:dLbl>
              <c:idx val="4"/>
              <c:layout>
                <c:manualLayout>
                  <c:x val="-8.3244072814550374E-2"/>
                  <c:y val="-9.6785442916007089E-2"/>
                </c:manualLayout>
              </c:layout>
              <c:spPr>
                <a:solidFill>
                  <a:srgbClr val="0020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05469828011648"/>
                      <c:h val="0.19034060439837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BDB-41B0-8C79-A8F3A6425FF4}"/>
                </c:ext>
              </c:extLst>
            </c:dLbl>
            <c:dLbl>
              <c:idx val="5"/>
              <c:layout>
                <c:manualLayout>
                  <c:x val="-0.26203485931540194"/>
                  <c:y val="-7.9029580111314932E-2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7434778602772"/>
                      <c:h val="0.19045024485173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BDB-41B0-8C79-A8F3A6425FF4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+ 2 + 3'!$A$19:$A$24</c:f>
              <c:strCache>
                <c:ptCount val="6"/>
                <c:pt idx="0">
                  <c:v>2 Titolo di studio</c:v>
                </c:pt>
                <c:pt idx="1">
                  <c:v>elementari</c:v>
                </c:pt>
                <c:pt idx="2">
                  <c:v>medie inferiori</c:v>
                </c:pt>
                <c:pt idx="3">
                  <c:v>superiore (3anni)</c:v>
                </c:pt>
                <c:pt idx="4">
                  <c:v>maturità</c:v>
                </c:pt>
                <c:pt idx="5">
                  <c:v>laurea</c:v>
                </c:pt>
              </c:strCache>
            </c:strRef>
          </c:cat>
          <c:val>
            <c:numRef>
              <c:f>'1 + 2 + 3'!$B$19:$B$24</c:f>
              <c:numCache>
                <c:formatCode>General</c:formatCode>
                <c:ptCount val="6"/>
                <c:pt idx="1">
                  <c:v>3</c:v>
                </c:pt>
                <c:pt idx="2">
                  <c:v>31</c:v>
                </c:pt>
                <c:pt idx="3">
                  <c:v>6</c:v>
                </c:pt>
                <c:pt idx="4">
                  <c:v>29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DB-41B0-8C79-A8F3A6425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69696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D846-47F2-92DB-A33A348CF3F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846-47F2-92DB-A33A348CF3F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846-47F2-92DB-A33A348CF3F3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D846-47F2-92DB-A33A348CF3F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D846-47F2-92DB-A33A348CF3F3}"/>
              </c:ext>
            </c:extLst>
          </c:dPt>
          <c:dLbls>
            <c:dLbl>
              <c:idx val="0"/>
              <c:layout>
                <c:manualLayout>
                  <c:x val="0.13195337256065295"/>
                  <c:y val="-1.4935692330931831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dirty="0" err="1"/>
                      <a:t>elementari</a:t>
                    </a:r>
                    <a:r>
                      <a:rPr lang="en-US" sz="1800" dirty="0"/>
                      <a:t>
6%</a:t>
                    </a:r>
                  </a:p>
                </c:rich>
              </c:tx>
              <c:spPr>
                <a:solidFill>
                  <a:srgbClr val="969696">
                    <a:lumMod val="60000"/>
                    <a:lumOff val="40000"/>
                  </a:srgbClr>
                </a:solidFill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51899901763754"/>
                      <c:h val="0.1657047892115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46-47F2-92DB-A33A348CF3F3}"/>
                </c:ext>
              </c:extLst>
            </c:dLbl>
            <c:dLbl>
              <c:idx val="1"/>
              <c:layout>
                <c:manualLayout>
                  <c:x val="-3.1213417935623308E-2"/>
                  <c:y val="2.2587198157209526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6776845935728"/>
                      <c:h val="0.2618747633201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46-47F2-92DB-A33A348CF3F3}"/>
                </c:ext>
              </c:extLst>
            </c:dLbl>
            <c:dLbl>
              <c:idx val="2"/>
              <c:layout>
                <c:manualLayout>
                  <c:x val="-9.0491753881953796E-2"/>
                  <c:y val="-1.9914561342849399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712163131644"/>
                      <c:h val="0.26519383509858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46-47F2-92DB-A33A348CF3F3}"/>
                </c:ext>
              </c:extLst>
            </c:dLbl>
            <c:dLbl>
              <c:idx val="3"/>
              <c:layout>
                <c:manualLayout>
                  <c:x val="-7.2115681626815101E-2"/>
                  <c:y val="4.1153697324218898E-2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36191048729053"/>
                      <c:h val="0.20553365055296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46-47F2-92DB-A33A348CF3F3}"/>
                </c:ext>
              </c:extLst>
            </c:dLbl>
            <c:dLbl>
              <c:idx val="4"/>
              <c:layout>
                <c:manualLayout>
                  <c:x val="-7.135610594827746E-2"/>
                  <c:y val="-8.9401727158775354E-2"/>
                </c:manualLayout>
              </c:layout>
              <c:spPr>
                <a:solidFill>
                  <a:srgbClr val="C0000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5498494259805"/>
                      <c:h val="0.15583041999847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46-47F2-92DB-A33A348CF3F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 + 2 + 3'!$A$15:$A$19</c:f>
              <c:strCache>
                <c:ptCount val="5"/>
                <c:pt idx="0">
                  <c:v>elementari</c:v>
                </c:pt>
                <c:pt idx="1">
                  <c:v>medie inferiori</c:v>
                </c:pt>
                <c:pt idx="2">
                  <c:v>superiore (3anni)</c:v>
                </c:pt>
                <c:pt idx="3">
                  <c:v>maturità</c:v>
                </c:pt>
                <c:pt idx="4">
                  <c:v>laurea</c:v>
                </c:pt>
              </c:strCache>
            </c:strRef>
          </c:cat>
          <c:val>
            <c:numRef>
              <c:f>'1 + 2 + 3'!$B$15:$B$19</c:f>
              <c:numCache>
                <c:formatCode>General</c:formatCode>
                <c:ptCount val="5"/>
                <c:pt idx="0">
                  <c:v>5</c:v>
                </c:pt>
                <c:pt idx="1">
                  <c:v>28</c:v>
                </c:pt>
                <c:pt idx="2">
                  <c:v>9</c:v>
                </c:pt>
                <c:pt idx="3">
                  <c:v>33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46-47F2-92DB-A33A348CF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8888888888888E-2"/>
          <c:y val="0.17837780694079905"/>
          <c:w val="0.90138888888888891"/>
          <c:h val="0.653498468941382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2A-4891-A1C3-FAC80C64993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2A-4891-A1C3-FAC80C64993E}"/>
              </c:ext>
            </c:extLst>
          </c:dPt>
          <c:dLbls>
            <c:dLbl>
              <c:idx val="0"/>
              <c:layout>
                <c:manualLayout>
                  <c:x val="-3.5273858460171094E-2"/>
                  <c:y val="1.0113031580965888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2753999555605"/>
                      <c:h val="0.285337778298606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2A-4891-A1C3-FAC80C64993E}"/>
                </c:ext>
              </c:extLst>
            </c:dLbl>
            <c:dLbl>
              <c:idx val="1"/>
              <c:layout>
                <c:manualLayout>
                  <c:x val="5.1279313872532678E-2"/>
                  <c:y val="-7.7097217508556887E-2"/>
                </c:manualLayout>
              </c:layout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438708199088982"/>
                      <c:h val="0.28087651600354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2A-4891-A1C3-FAC80C649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+ 2 + 3'!$A$45:$A$46</c:f>
              <c:strCache>
                <c:ptCount val="2"/>
                <c:pt idx="0">
                  <c:v>vivono soli</c:v>
                </c:pt>
                <c:pt idx="1">
                  <c:v>vivono in famiglia</c:v>
                </c:pt>
              </c:strCache>
            </c:strRef>
          </c:cat>
          <c:val>
            <c:numRef>
              <c:f>'1 + 2 + 3'!$B$45:$B$46</c:f>
              <c:numCache>
                <c:formatCode>General</c:formatCode>
                <c:ptCount val="2"/>
                <c:pt idx="0">
                  <c:v>15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A-4891-A1C3-FAC80C64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60978857234683"/>
          <c:y val="3.6684827599484056E-2"/>
          <c:w val="0.66155307117222595"/>
          <c:h val="0.9234424914489600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8F8F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405-42E7-9792-4CBA7BF8721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405-42E7-9792-4CBA7BF8721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405-42E7-9792-4CBA7BF8721B}"/>
              </c:ext>
            </c:extLst>
          </c:dPt>
          <c:dPt>
            <c:idx val="3"/>
            <c:bubble3D val="0"/>
            <c:explosion val="36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3405-42E7-9792-4CBA7BF8721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405-42E7-9792-4CBA7BF8721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405-42E7-9792-4CBA7BF8721B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405-42E7-9792-4CBA7BF8721B}"/>
              </c:ext>
            </c:extLst>
          </c:dPt>
          <c:dLbls>
            <c:dLbl>
              <c:idx val="0"/>
              <c:layout>
                <c:manualLayout>
                  <c:x val="0.12903490318004573"/>
                  <c:y val="-1.9284323911491822E-2"/>
                </c:manualLayout>
              </c:layout>
              <c:spPr>
                <a:solidFill>
                  <a:srgbClr val="F8F8F8">
                    <a:lumMod val="75000"/>
                  </a:srgb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84073718584998"/>
                      <c:h val="0.21070398166139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05-42E7-9792-4CBA7BF8721B}"/>
                </c:ext>
              </c:extLst>
            </c:dLbl>
            <c:dLbl>
              <c:idx val="1"/>
              <c:layout>
                <c:manualLayout>
                  <c:x val="-1.3643975805966921E-2"/>
                  <c:y val="2.5356842416498895E-2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90595398325504"/>
                      <c:h val="0.210703981661395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05-42E7-9792-4CBA7BF8721B}"/>
                </c:ext>
              </c:extLst>
            </c:dLbl>
            <c:dLbl>
              <c:idx val="2"/>
              <c:layout>
                <c:manualLayout>
                  <c:x val="5.1994336694829897E-2"/>
                  <c:y val="-0.1138364206987355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15252950036511"/>
                      <c:h val="0.22307649966852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405-42E7-9792-4CBA7BF8721B}"/>
                </c:ext>
              </c:extLst>
            </c:dLbl>
            <c:dLbl>
              <c:idx val="3"/>
              <c:layout>
                <c:manualLayout>
                  <c:x val="3.4351943590967125E-2"/>
                  <c:y val="-3.2216039751828724E-3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10776398250829"/>
                      <c:h val="0.15648142149515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405-42E7-9792-4CBA7BF8721B}"/>
                </c:ext>
              </c:extLst>
            </c:dLbl>
            <c:dLbl>
              <c:idx val="4"/>
              <c:layout>
                <c:manualLayout>
                  <c:x val="-4.5038256222896908E-2"/>
                  <c:y val="-5.0073991554538809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2952786666689"/>
                      <c:h val="0.21379711116317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405-42E7-9792-4CBA7BF8721B}"/>
                </c:ext>
              </c:extLst>
            </c:dLbl>
            <c:dLbl>
              <c:idx val="5"/>
              <c:layout>
                <c:manualLayout>
                  <c:x val="2.950947162519283E-2"/>
                  <c:y val="-0.1142085704529657"/>
                </c:manualLayout>
              </c:layout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95863483292386"/>
                      <c:h val="0.16266768049871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405-42E7-9792-4CBA7BF8721B}"/>
                </c:ext>
              </c:extLst>
            </c:dLbl>
            <c:dLbl>
              <c:idx val="6"/>
              <c:layout>
                <c:manualLayout>
                  <c:x val="-8.7394205743988373E-2"/>
                  <c:y val="-9.527569526001041E-3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70656083750259"/>
                      <c:h val="0.13009702684495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405-42E7-9792-4CBA7BF8721B}"/>
                </c:ext>
              </c:extLst>
            </c:dLbl>
            <c:dLbl>
              <c:idx val="7"/>
              <c:layout>
                <c:manualLayout>
                  <c:x val="-0.32316992623809809"/>
                  <c:y val="4.351394605486054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05-42E7-9792-4CBA7BF8721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+ 5 +6'!$A$3:$A$9</c:f>
              <c:strCache>
                <c:ptCount val="7"/>
                <c:pt idx="0">
                  <c:v>lavoro socialmente utile</c:v>
                </c:pt>
                <c:pt idx="1">
                  <c:v>occupato regolarmente</c:v>
                </c:pt>
                <c:pt idx="2">
                  <c:v>occupato saltuarimente</c:v>
                </c:pt>
                <c:pt idx="3">
                  <c:v>disoccupato</c:v>
                </c:pt>
                <c:pt idx="4">
                  <c:v>lavoratore autonomo</c:v>
                </c:pt>
                <c:pt idx="5">
                  <c:v>pensionato</c:v>
                </c:pt>
                <c:pt idx="6">
                  <c:v>casalinga</c:v>
                </c:pt>
              </c:strCache>
            </c:strRef>
          </c:cat>
          <c:val>
            <c:numRef>
              <c:f>'4 + 5 +6'!$B$3:$B$9</c:f>
              <c:numCache>
                <c:formatCode>General</c:formatCode>
                <c:ptCount val="7"/>
                <c:pt idx="0">
                  <c:v>2</c:v>
                </c:pt>
                <c:pt idx="1">
                  <c:v>28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25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405-42E7-9792-4CBA7BF87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60978857234683"/>
          <c:y val="3.6684827599484056E-2"/>
          <c:w val="0.66155307117222595"/>
          <c:h val="0.9234424914489600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809-4571-B000-F0AFEE51025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809-4571-B000-F0AFEE51025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809-4571-B000-F0AFEE510251}"/>
              </c:ext>
            </c:extLst>
          </c:dPt>
          <c:dPt>
            <c:idx val="3"/>
            <c:bubble3D val="0"/>
            <c:explosion val="36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6809-4571-B000-F0AFEE51025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6809-4571-B000-F0AFEE510251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6809-4571-B000-F0AFEE510251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809-4571-B000-F0AFEE510251}"/>
              </c:ext>
            </c:extLst>
          </c:dPt>
          <c:dLbls>
            <c:dLbl>
              <c:idx val="0"/>
              <c:layout>
                <c:manualLayout>
                  <c:x val="6.032977736570859E-2"/>
                  <c:y val="8.2101785009170141E-4"/>
                </c:manualLayout>
              </c:layout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4705748325514"/>
                      <c:h val="0.10211784387795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09-4571-B000-F0AFEE510251}"/>
                </c:ext>
              </c:extLst>
            </c:dLbl>
            <c:dLbl>
              <c:idx val="1"/>
              <c:layout>
                <c:manualLayout>
                  <c:x val="-1.9591749692595389E-2"/>
                  <c:y val="-3.0394777986422882E-3"/>
                </c:manualLayout>
              </c:layout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984483833246"/>
                      <c:h val="0.16308284336065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09-4571-B000-F0AFEE510251}"/>
                </c:ext>
              </c:extLst>
            </c:dLbl>
            <c:dLbl>
              <c:idx val="2"/>
              <c:layout>
                <c:manualLayout>
                  <c:x val="0.13128808082462567"/>
                  <c:y val="-9.3731018002658803E-2"/>
                </c:manualLayout>
              </c:layout>
              <c:spPr>
                <a:solidFill>
                  <a:schemeClr val="accent6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2919637931003"/>
                      <c:h val="0.1487675324888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09-4571-B000-F0AFEE510251}"/>
                </c:ext>
              </c:extLst>
            </c:dLbl>
            <c:dLbl>
              <c:idx val="3"/>
              <c:layout>
                <c:manualLayout>
                  <c:x val="0.17605011872503806"/>
                  <c:y val="5.4175243069113289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87753338141331"/>
                      <c:h val="0.10211784387795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09-4571-B000-F0AFEE510251}"/>
                </c:ext>
              </c:extLst>
            </c:dLbl>
            <c:dLbl>
              <c:idx val="4"/>
              <c:layout>
                <c:manualLayout>
                  <c:x val="1.7768976705036542E-2"/>
                  <c:y val="-3.7394233370883288E-2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2826183154789"/>
                      <c:h val="0.1487675324888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809-4571-B000-F0AFEE510251}"/>
                </c:ext>
              </c:extLst>
            </c:dLbl>
            <c:dLbl>
              <c:idx val="5"/>
              <c:layout>
                <c:manualLayout>
                  <c:x val="1.9363903069150513E-2"/>
                  <c:y val="-4.4920366468625357E-2"/>
                </c:manualLayout>
              </c:layout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50486292483512"/>
                      <c:h val="0.10211784387795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809-4571-B000-F0AFEE510251}"/>
                </c:ext>
              </c:extLst>
            </c:dLbl>
            <c:dLbl>
              <c:idx val="6"/>
              <c:layout>
                <c:manualLayout>
                  <c:x val="-6.9360247207778045E-2"/>
                  <c:y val="9.0311963510087846E-3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29294673473193"/>
                      <c:h val="0.10211784387795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809-4571-B000-F0AFEE510251}"/>
                </c:ext>
              </c:extLst>
            </c:dLbl>
            <c:dLbl>
              <c:idx val="7"/>
              <c:layout>
                <c:manualLayout>
                  <c:x val="-0.32316992623809809"/>
                  <c:y val="4.3513946054860544E-2"/>
                </c:manualLayout>
              </c:layout>
              <c:spPr/>
              <c:txPr>
                <a:bodyPr/>
                <a:lstStyle/>
                <a:p>
                  <a:pPr>
                    <a:defRPr sz="13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09-4571-B000-F0AFEE51025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+ 5 +6'!$A$3:$A$9</c:f>
              <c:strCache>
                <c:ptCount val="7"/>
                <c:pt idx="0">
                  <c:v>studente</c:v>
                </c:pt>
                <c:pt idx="1">
                  <c:v>occupato regolarmente</c:v>
                </c:pt>
                <c:pt idx="2">
                  <c:v>occupato saltuarimente</c:v>
                </c:pt>
                <c:pt idx="3">
                  <c:v>disoccupato</c:v>
                </c:pt>
                <c:pt idx="4">
                  <c:v>lavoratore autonomo</c:v>
                </c:pt>
                <c:pt idx="5">
                  <c:v>pensionato</c:v>
                </c:pt>
                <c:pt idx="6">
                  <c:v>casalinga</c:v>
                </c:pt>
              </c:strCache>
            </c:strRef>
          </c:cat>
          <c:val>
            <c:numRef>
              <c:f>'4 + 5 +6'!$B$3:$B$9</c:f>
              <c:numCache>
                <c:formatCode>General</c:formatCode>
                <c:ptCount val="7"/>
                <c:pt idx="0">
                  <c:v>4</c:v>
                </c:pt>
                <c:pt idx="1">
                  <c:v>30</c:v>
                </c:pt>
                <c:pt idx="2">
                  <c:v>9</c:v>
                </c:pt>
                <c:pt idx="3">
                  <c:v>12</c:v>
                </c:pt>
                <c:pt idx="4">
                  <c:v>1</c:v>
                </c:pt>
                <c:pt idx="5">
                  <c:v>23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809-4571-B000-F0AFEE510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22004681847204E-2"/>
          <c:y val="6.2499962071215089E-2"/>
          <c:w val="0.91739552428760396"/>
          <c:h val="0.875000075857569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A38-4B03-9532-9147C54447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2A38-4B03-9532-9147C54447A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A38-4B03-9532-9147C54447A3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A38-4B03-9532-9147C54447A3}"/>
              </c:ext>
            </c:extLst>
          </c:dPt>
          <c:dPt>
            <c:idx val="4"/>
            <c:bubble3D val="0"/>
            <c:explosion val="2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A38-4B03-9532-9147C54447A3}"/>
              </c:ext>
            </c:extLst>
          </c:dPt>
          <c:dLbls>
            <c:dLbl>
              <c:idx val="0"/>
              <c:layout>
                <c:manualLayout>
                  <c:x val="-0.1449541479678616"/>
                  <c:y val="7.0911656274179531E-4"/>
                </c:manualLayout>
              </c:layout>
              <c:spPr>
                <a:solidFill>
                  <a:srgbClr val="002060"/>
                </a:solidFill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7375934347156"/>
                      <c:h val="0.14679168530823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38-4B03-9532-9147C54447A3}"/>
                </c:ext>
              </c:extLst>
            </c:dLbl>
            <c:dLbl>
              <c:idx val="1"/>
              <c:layout>
                <c:manualLayout>
                  <c:x val="4.9160043043775137E-2"/>
                  <c:y val="6.6734420649957812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4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9770257759675"/>
                      <c:h val="0.19039551160982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38-4B03-9532-9147C54447A3}"/>
                </c:ext>
              </c:extLst>
            </c:dLbl>
            <c:dLbl>
              <c:idx val="2"/>
              <c:layout>
                <c:manualLayout>
                  <c:x val="-1.6755726576100156E-2"/>
                  <c:y val="0.11530278542624384"/>
                </c:manualLayout>
              </c:layout>
              <c:spPr>
                <a:solidFill>
                  <a:srgbClr val="00B0F0"/>
                </a:solidFill>
              </c:spPr>
              <c:txPr>
                <a:bodyPr/>
                <a:lstStyle/>
                <a:p>
                  <a:pPr>
                    <a:defRPr sz="24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6573077614751"/>
                      <c:h val="0.188012142794944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38-4B03-9532-9147C54447A3}"/>
                </c:ext>
              </c:extLst>
            </c:dLbl>
            <c:dLbl>
              <c:idx val="3"/>
              <c:layout>
                <c:manualLayout>
                  <c:x val="2.780713765313864E-2"/>
                  <c:y val="-3.8133994871440625E-2"/>
                </c:manualLayout>
              </c:layout>
              <c:spPr>
                <a:solidFill>
                  <a:schemeClr val="accent6">
                    <a:lumMod val="50000"/>
                  </a:schemeClr>
                </a:solidFill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9277289600561"/>
                      <c:h val="0.17609529872056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38-4B03-9532-9147C54447A3}"/>
                </c:ext>
              </c:extLst>
            </c:dLbl>
            <c:dLbl>
              <c:idx val="4"/>
              <c:layout>
                <c:manualLayout>
                  <c:x val="1.2672029516798498E-2"/>
                  <c:y val="0.13644364214786944"/>
                </c:manualLayout>
              </c:layout>
              <c:spPr>
                <a:solidFill>
                  <a:srgbClr val="00B050"/>
                </a:solidFill>
              </c:spPr>
              <c:txPr>
                <a:bodyPr/>
                <a:lstStyle/>
                <a:p>
                  <a:pPr>
                    <a:defRPr sz="24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35391729979549"/>
                      <c:h val="0.195162249239573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38-4B03-9532-9147C54447A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+ 5 +6'!$A$21:$A$25</c:f>
              <c:strCache>
                <c:ptCount val="5"/>
                <c:pt idx="0">
                  <c:v>2000 o prima</c:v>
                </c:pt>
                <c:pt idx="1">
                  <c:v>2001 al 2008</c:v>
                </c:pt>
                <c:pt idx="2">
                  <c:v>2009 al 2013</c:v>
                </c:pt>
                <c:pt idx="3">
                  <c:v>2014 al 2016</c:v>
                </c:pt>
                <c:pt idx="4">
                  <c:v>2017 al 2018</c:v>
                </c:pt>
              </c:strCache>
            </c:strRef>
          </c:cat>
          <c:val>
            <c:numRef>
              <c:f>'4 + 5 +6'!$B$21:$B$25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20</c:v>
                </c:pt>
                <c:pt idx="3">
                  <c:v>20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38-4B03-9532-9147C5444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4D4D4D">
        <a:lumMod val="20000"/>
        <a:lumOff val="80000"/>
      </a:srgbClr>
    </a:solidFill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0.73313</cdr:x>
      <cdr:y>0.0397</cdr:y>
    </cdr:from>
    <cdr:to>
      <cdr:x>0.96765</cdr:x>
      <cdr:y>0.3397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DC3A5EEF-4E3A-4963-AAAA-3AF052CEC083}"/>
            </a:ext>
          </a:extLst>
        </cdr:cNvPr>
        <cdr:cNvSpPr txBox="1"/>
      </cdr:nvSpPr>
      <cdr:spPr>
        <a:xfrm xmlns:a="http://schemas.openxmlformats.org/drawingml/2006/main">
          <a:off x="6528094" y="114353"/>
          <a:ext cx="2088232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dirty="0">
              <a:latin typeface="Arial Black" panose="020B0A04020102020204" pitchFamily="34" charset="0"/>
            </a:rPr>
            <a:t>Dicembre 2018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0.73921</cdr:x>
      <cdr:y>0.05593</cdr:y>
    </cdr:from>
    <cdr:to>
      <cdr:x>0.97384</cdr:x>
      <cdr:y>0.34857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02C5067F-1D1E-4A79-B574-9FE1707FBC87}"/>
            </a:ext>
          </a:extLst>
        </cdr:cNvPr>
        <cdr:cNvSpPr txBox="1"/>
      </cdr:nvSpPr>
      <cdr:spPr>
        <a:xfrm xmlns:a="http://schemas.openxmlformats.org/drawingml/2006/main">
          <a:off x="6578894" y="165153"/>
          <a:ext cx="2088232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2400" dirty="0">
              <a:latin typeface="Arial Black" panose="020B0A04020102020204" pitchFamily="34" charset="0"/>
            </a:rPr>
            <a:t>Dicembre 2017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04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81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86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79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6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7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83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5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809">
              <a:srgbClr val="A9D976"/>
            </a:gs>
            <a:gs pos="43000">
              <a:srgbClr val="92D050"/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sa=i&amp;rct=j&amp;q=&amp;esrc=s&amp;source=images&amp;cd=&amp;cad=rja&amp;uact=8&amp;ved=0ahUKEwi-rNy67K_ZAhVILFAKHcLuCZIQjRwIBw&amp;url=http://www.fiscooggi.it/dati-e-statistiche/articolo/dichiarazioni-redditi-irpef-2015sono-gia-pubblicate-statistiche&amp;psig=AOvVaw1WlT8VtuTeIdZA3JabMUPO&amp;ust=151905644772999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4975" y="188640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Banca Dati  2018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6021288"/>
            <a:ext cx="84969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i="1" dirty="0">
                <a:solidFill>
                  <a:srgbClr val="002060"/>
                </a:solidFill>
              </a:rPr>
              <a:t>A cura del gruppo «comunicazione» del «Centro Alcologico Territoriale di Grosseto» </a:t>
            </a:r>
          </a:p>
        </p:txBody>
      </p:sp>
      <p:pic>
        <p:nvPicPr>
          <p:cNvPr id="1026" name="Picture 2" descr="Risultati immagini per statistich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23777"/>
          <a:stretch/>
        </p:blipFill>
        <p:spPr bwMode="auto">
          <a:xfrm>
            <a:off x="5397434" y="2029507"/>
            <a:ext cx="3414045" cy="15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64974" y="1196752"/>
            <a:ext cx="848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Algerian" panose="04020705040A02060702" pitchFamily="82" charset="0"/>
              </a:rPr>
              <a:t>Hanno aderito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82228" y="2029507"/>
            <a:ext cx="504056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Arial Black" panose="020B0A04020102020204" pitchFamily="34" charset="0"/>
              </a:rPr>
              <a:t>ACAT Grosseto Nord,</a:t>
            </a:r>
          </a:p>
          <a:p>
            <a:r>
              <a:rPr lang="it-IT" sz="33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ACAT</a:t>
            </a:r>
            <a:r>
              <a:rPr lang="it-IT" sz="32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Grosseto Green,</a:t>
            </a:r>
          </a:p>
          <a:p>
            <a:r>
              <a:rPr lang="it-IT" sz="32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ACAT Follonica.</a:t>
            </a:r>
            <a:endParaRPr lang="it-IT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3727739"/>
            <a:ext cx="84654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Secondo le schede S. – I. a risultano 102 persone, le schede compilate sono state 81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5F54FA-2B8D-47ED-B1F3-DB8EF508FC04}"/>
              </a:ext>
            </a:extLst>
          </p:cNvPr>
          <p:cNvSpPr txBox="1"/>
          <p:nvPr/>
        </p:nvSpPr>
        <p:spPr>
          <a:xfrm>
            <a:off x="251519" y="4953998"/>
            <a:ext cx="846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A dicembre 2017  risultavano 101 persone, le schede compilate sono state 88</a:t>
            </a:r>
          </a:p>
        </p:txBody>
      </p:sp>
    </p:spTree>
    <p:extLst>
      <p:ext uri="{BB962C8B-B14F-4D97-AF65-F5344CB8AC3E}">
        <p14:creationId xmlns:p14="http://schemas.microsoft.com/office/powerpoint/2010/main" val="22404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spc="-150" dirty="0">
                <a:solidFill>
                  <a:srgbClr val="FFFF00"/>
                </a:solidFill>
                <a:latin typeface="Algerian" panose="04020705040A02060702" pitchFamily="82" charset="0"/>
              </a:rPr>
              <a:t>Anno inizio frequenza al club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01D4BDC-1140-48B2-9E6B-AA0B5FCC0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62477"/>
              </p:ext>
            </p:extLst>
          </p:nvPr>
        </p:nvGraphicFramePr>
        <p:xfrm>
          <a:off x="323528" y="1268760"/>
          <a:ext cx="856895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93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spc="-150" dirty="0">
                <a:solidFill>
                  <a:srgbClr val="002060"/>
                </a:solidFill>
                <a:latin typeface="Algerian" panose="04020705040A02060702" pitchFamily="82" charset="0"/>
              </a:rPr>
              <a:t>Chi ha consigliato frequenza al club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E982384-4C31-4C19-A2C0-28F291390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26322"/>
              </p:ext>
            </p:extLst>
          </p:nvPr>
        </p:nvGraphicFramePr>
        <p:xfrm>
          <a:off x="4572000" y="2420888"/>
          <a:ext cx="4372627" cy="41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B260EEC-2951-4467-BF72-03386D198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552591"/>
              </p:ext>
            </p:extLst>
          </p:nvPr>
        </p:nvGraphicFramePr>
        <p:xfrm>
          <a:off x="199372" y="2852936"/>
          <a:ext cx="4156603" cy="375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2">
            <a:extLst>
              <a:ext uri="{FF2B5EF4-FFF2-40B4-BE49-F238E27FC236}">
                <a16:creationId xmlns:a16="http://schemas.microsoft.com/office/drawing/2014/main" id="{583216EA-66B2-403E-B1B5-3F0681E60F61}"/>
              </a:ext>
            </a:extLst>
          </p:cNvPr>
          <p:cNvSpPr txBox="1"/>
          <p:nvPr/>
        </p:nvSpPr>
        <p:spPr>
          <a:xfrm>
            <a:off x="199373" y="1700808"/>
            <a:ext cx="415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2D07CDEA-64AF-47DB-8AD8-9C52AEF5D14A}"/>
              </a:ext>
            </a:extLst>
          </p:cNvPr>
          <p:cNvSpPr txBox="1"/>
          <p:nvPr/>
        </p:nvSpPr>
        <p:spPr>
          <a:xfrm>
            <a:off x="4680012" y="1457073"/>
            <a:ext cx="415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</p:spTree>
    <p:extLst>
      <p:ext uri="{BB962C8B-B14F-4D97-AF65-F5344CB8AC3E}">
        <p14:creationId xmlns:p14="http://schemas.microsoft.com/office/powerpoint/2010/main" val="83175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spc="-150" dirty="0">
                <a:solidFill>
                  <a:srgbClr val="FFFF00"/>
                </a:solidFill>
                <a:latin typeface="Algerian" panose="04020705040A02060702" pitchFamily="82" charset="0"/>
              </a:rPr>
              <a:t>Quanti  hanno o svolgono trattamenti  socio  sanitari</a:t>
            </a: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26685F57-FDC0-4F09-A30F-078865F9555F}"/>
              </a:ext>
            </a:extLst>
          </p:cNvPr>
          <p:cNvSpPr txBox="1"/>
          <p:nvPr/>
        </p:nvSpPr>
        <p:spPr>
          <a:xfrm>
            <a:off x="275133" y="2191106"/>
            <a:ext cx="3710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5826D409-52DA-48E0-ADAE-7F9A996FDE63}"/>
              </a:ext>
            </a:extLst>
          </p:cNvPr>
          <p:cNvSpPr txBox="1"/>
          <p:nvPr/>
        </p:nvSpPr>
        <p:spPr>
          <a:xfrm>
            <a:off x="4572000" y="192002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A3C2BFB-5DCB-4E55-91E8-29EF01E27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89132"/>
              </p:ext>
            </p:extLst>
          </p:nvPr>
        </p:nvGraphicFramePr>
        <p:xfrm>
          <a:off x="179512" y="3140968"/>
          <a:ext cx="380580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0B923FA-62E6-40A8-900E-0663E3926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417722"/>
              </p:ext>
            </p:extLst>
          </p:nvPr>
        </p:nvGraphicFramePr>
        <p:xfrm>
          <a:off x="4526424" y="2656076"/>
          <a:ext cx="4438064" cy="397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98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5500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002060"/>
                </a:solidFill>
                <a:latin typeface="Algerian" panose="04020705040A02060702" pitchFamily="82" charset="0"/>
              </a:rPr>
              <a:t>Quanti fanno uso di sostanze nocive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48930B-2B1D-4027-85EE-E5A6CE63940E}"/>
              </a:ext>
            </a:extLst>
          </p:cNvPr>
          <p:cNvSpPr txBox="1"/>
          <p:nvPr/>
        </p:nvSpPr>
        <p:spPr>
          <a:xfrm>
            <a:off x="77369" y="1679522"/>
            <a:ext cx="413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40F547-667E-475A-A991-F004CF8ED880}"/>
              </a:ext>
            </a:extLst>
          </p:cNvPr>
          <p:cNvSpPr txBox="1"/>
          <p:nvPr/>
        </p:nvSpPr>
        <p:spPr>
          <a:xfrm>
            <a:off x="4355977" y="1268760"/>
            <a:ext cx="471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6502375-9104-4072-9341-0C02994E8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064639"/>
              </p:ext>
            </p:extLst>
          </p:nvPr>
        </p:nvGraphicFramePr>
        <p:xfrm>
          <a:off x="152796" y="2780928"/>
          <a:ext cx="4059163" cy="385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A294A08F-0584-4BB5-9619-DE265F2CF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061107"/>
              </p:ext>
            </p:extLst>
          </p:nvPr>
        </p:nvGraphicFramePr>
        <p:xfrm>
          <a:off x="4355977" y="2420888"/>
          <a:ext cx="4635227" cy="421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1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32656"/>
            <a:ext cx="8784976" cy="1323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spc="-150" dirty="0">
                <a:solidFill>
                  <a:srgbClr val="FFFF00"/>
                </a:solidFill>
                <a:latin typeface="Algerian" panose="04020705040A02060702" pitchFamily="82" charset="0"/>
              </a:rPr>
              <a:t>Quali dei seguenti comportamenti hai attualmente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960440" cy="40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31F8C60-5B91-4469-8976-C267F5D1B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3508"/>
              </p:ext>
            </p:extLst>
          </p:nvPr>
        </p:nvGraphicFramePr>
        <p:xfrm>
          <a:off x="4392488" y="2276871"/>
          <a:ext cx="4572000" cy="432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09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2723" y="188640"/>
            <a:ext cx="8424936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Quanti assumono farmaci legati all’uso di alcol</a:t>
            </a: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26685F57-FDC0-4F09-A30F-078865F9555F}"/>
              </a:ext>
            </a:extLst>
          </p:cNvPr>
          <p:cNvSpPr txBox="1"/>
          <p:nvPr/>
        </p:nvSpPr>
        <p:spPr>
          <a:xfrm>
            <a:off x="197400" y="1798796"/>
            <a:ext cx="40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D7BF473C-673B-4987-8394-B5860715C052}"/>
              </a:ext>
            </a:extLst>
          </p:cNvPr>
          <p:cNvSpPr txBox="1"/>
          <p:nvPr/>
        </p:nvSpPr>
        <p:spPr>
          <a:xfrm>
            <a:off x="4465794" y="1567964"/>
            <a:ext cx="448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2576D92-4A94-49AC-9423-A04E8B9AB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349107"/>
              </p:ext>
            </p:extLst>
          </p:nvPr>
        </p:nvGraphicFramePr>
        <p:xfrm>
          <a:off x="4427984" y="2492896"/>
          <a:ext cx="455259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51671B7-D865-45D2-9EFF-B4201589E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3260"/>
              </p:ext>
            </p:extLst>
          </p:nvPr>
        </p:nvGraphicFramePr>
        <p:xfrm>
          <a:off x="197400" y="2924944"/>
          <a:ext cx="4086082" cy="377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34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8618" y="116632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Ti piacerebbe essere coinvolto nelle attività della nostra associazione </a:t>
            </a:r>
            <a:r>
              <a:rPr lang="it-IT" sz="2800" i="1" spc="-150" dirty="0">
                <a:solidFill>
                  <a:srgbClr val="7030A0"/>
                </a:solidFill>
                <a:latin typeface="+mj-lt"/>
              </a:rPr>
              <a:t>(organizzazione eventi, turni presso gli sportelli d’ascolto, ecc.)</a:t>
            </a:r>
            <a:endParaRPr lang="it-IT" sz="3000" i="1" spc="-15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65EFBF-6556-4473-9A15-4DEE89191012}"/>
              </a:ext>
            </a:extLst>
          </p:cNvPr>
          <p:cNvSpPr txBox="1"/>
          <p:nvPr/>
        </p:nvSpPr>
        <p:spPr>
          <a:xfrm>
            <a:off x="251520" y="1787334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6A087F-2B58-469A-8C2D-B98C92790C69}"/>
              </a:ext>
            </a:extLst>
          </p:cNvPr>
          <p:cNvSpPr txBox="1"/>
          <p:nvPr/>
        </p:nvSpPr>
        <p:spPr>
          <a:xfrm>
            <a:off x="4774359" y="1757837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BD9B0C4-D315-4D19-9622-DE0620DB6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220450"/>
              </p:ext>
            </p:extLst>
          </p:nvPr>
        </p:nvGraphicFramePr>
        <p:xfrm>
          <a:off x="179512" y="2564904"/>
          <a:ext cx="4248472" cy="415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095E7C9-292D-4E62-9A68-CEAE982B2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483891"/>
              </p:ext>
            </p:extLst>
          </p:nvPr>
        </p:nvGraphicFramePr>
        <p:xfrm>
          <a:off x="4711123" y="2414158"/>
          <a:ext cx="4248473" cy="430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020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5874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Hai mai frequentato la scuola alcologica di 1° modulo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A52AF0-6FC2-4732-86CB-6B176CBEE1DE}"/>
              </a:ext>
            </a:extLst>
          </p:cNvPr>
          <p:cNvSpPr txBox="1"/>
          <p:nvPr/>
        </p:nvSpPr>
        <p:spPr>
          <a:xfrm>
            <a:off x="4355976" y="1748005"/>
            <a:ext cx="463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CB5B7C-491E-4BBE-874B-97A5E97DD93D}"/>
              </a:ext>
            </a:extLst>
          </p:cNvPr>
          <p:cNvSpPr txBox="1"/>
          <p:nvPr/>
        </p:nvSpPr>
        <p:spPr>
          <a:xfrm>
            <a:off x="150685" y="1823338"/>
            <a:ext cx="405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9F48FEE-04C3-42CD-B7B6-596E2D26D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8310"/>
              </p:ext>
            </p:extLst>
          </p:nvPr>
        </p:nvGraphicFramePr>
        <p:xfrm>
          <a:off x="4355976" y="2346557"/>
          <a:ext cx="4632844" cy="439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51B9B79-42AF-4FEE-8FE9-A5DC8F119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965743"/>
              </p:ext>
            </p:extLst>
          </p:nvPr>
        </p:nvGraphicFramePr>
        <p:xfrm>
          <a:off x="150685" y="2924945"/>
          <a:ext cx="4056781" cy="381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62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45500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Hai mai frequentato il corso di sensibilizzazione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2F2483-5D0F-4875-AE29-3C52334A7967}"/>
              </a:ext>
            </a:extLst>
          </p:cNvPr>
          <p:cNvSpPr txBox="1"/>
          <p:nvPr/>
        </p:nvSpPr>
        <p:spPr>
          <a:xfrm>
            <a:off x="251520" y="1787334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17703C-7D5C-4E6E-BEA9-54C2ADFA8C37}"/>
              </a:ext>
            </a:extLst>
          </p:cNvPr>
          <p:cNvSpPr txBox="1"/>
          <p:nvPr/>
        </p:nvSpPr>
        <p:spPr>
          <a:xfrm>
            <a:off x="4990668" y="1757837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B85096E-2126-4D59-B977-BCFAF5F3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909395"/>
              </p:ext>
            </p:extLst>
          </p:nvPr>
        </p:nvGraphicFramePr>
        <p:xfrm>
          <a:off x="179514" y="2924944"/>
          <a:ext cx="424710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C51439B-8B33-476B-B8C8-924A8A3D3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9654"/>
              </p:ext>
            </p:extLst>
          </p:nvPr>
        </p:nvGraphicFramePr>
        <p:xfrm>
          <a:off x="4572000" y="2636913"/>
          <a:ext cx="439248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18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5500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Nell’ultimo anno hai partecipato a momenti formativi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82D276-7EAF-4FF6-8054-EDDD24637098}"/>
              </a:ext>
            </a:extLst>
          </p:cNvPr>
          <p:cNvSpPr txBox="1"/>
          <p:nvPr/>
        </p:nvSpPr>
        <p:spPr>
          <a:xfrm>
            <a:off x="118194" y="2028529"/>
            <a:ext cx="384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5F24C3-76A7-4905-BB9C-F12ECF6C465E}"/>
              </a:ext>
            </a:extLst>
          </p:cNvPr>
          <p:cNvSpPr txBox="1"/>
          <p:nvPr/>
        </p:nvSpPr>
        <p:spPr>
          <a:xfrm>
            <a:off x="4283968" y="1797166"/>
            <a:ext cx="468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7BE58D1-BF73-41DA-9C96-25FB7E6B0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37162"/>
              </p:ext>
            </p:extLst>
          </p:nvPr>
        </p:nvGraphicFramePr>
        <p:xfrm>
          <a:off x="118195" y="2924944"/>
          <a:ext cx="3843511" cy="383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DB87671-FDAC-47AB-8310-090D239B4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97417"/>
              </p:ext>
            </p:extLst>
          </p:nvPr>
        </p:nvGraphicFramePr>
        <p:xfrm>
          <a:off x="4283968" y="2462217"/>
          <a:ext cx="4683502" cy="429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19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Perché è importante  la banca dati?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78987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>
                <a:solidFill>
                  <a:srgbClr val="002060"/>
                </a:solidFill>
                <a:latin typeface="Arial Black" panose="020B0A04020102020204" pitchFamily="34" charset="0"/>
              </a:rPr>
              <a:t>Nella vita di ogni singolo individuo, di ogni famiglia, comunità o società, la memoria riveste un importanza fondamentale. </a:t>
            </a:r>
          </a:p>
          <a:p>
            <a:r>
              <a:rPr lang="it-IT" sz="3400" dirty="0">
                <a:solidFill>
                  <a:srgbClr val="002060"/>
                </a:solidFill>
                <a:latin typeface="Arial Black" panose="020B0A04020102020204" pitchFamily="34" charset="0"/>
              </a:rPr>
              <a:t>È l’essenza stessa dell'identità umana</a:t>
            </a:r>
            <a:endParaRPr lang="it-IT" sz="3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6361" y="4458405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Amleto: Si guarda allo specchio e cerca di capire chi è. </a:t>
            </a:r>
          </a:p>
          <a:p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Questo è il più grande dei quesiti: “Chi o COSA siamo?”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11960" y="3564310"/>
            <a:ext cx="455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Nelson Mandela (PAROLE PER IL MONDO) </a:t>
            </a:r>
            <a:r>
              <a:rPr lang="it-IT" sz="2000" i="1" dirty="0" err="1"/>
              <a:t>prisoner</a:t>
            </a:r>
            <a:r>
              <a:rPr lang="it-IT" sz="2000" i="1" dirty="0"/>
              <a:t> in de garden 2005</a:t>
            </a:r>
          </a:p>
        </p:txBody>
      </p:sp>
    </p:spTree>
    <p:extLst>
      <p:ext uri="{BB962C8B-B14F-4D97-AF65-F5344CB8AC3E}">
        <p14:creationId xmlns:p14="http://schemas.microsoft.com/office/powerpoint/2010/main" val="16906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16632"/>
            <a:ext cx="89289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Nell’ultimo anno a quale dei momenti formativi hai partecipato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FA58A3A-E45C-47CE-AC27-F492AA3A8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34008"/>
              </p:ext>
            </p:extLst>
          </p:nvPr>
        </p:nvGraphicFramePr>
        <p:xfrm>
          <a:off x="132138" y="692696"/>
          <a:ext cx="890435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19A7780-FF5E-4E50-B5ED-F46BCF3BD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581747"/>
              </p:ext>
            </p:extLst>
          </p:nvPr>
        </p:nvGraphicFramePr>
        <p:xfrm>
          <a:off x="136545" y="3788618"/>
          <a:ext cx="88999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72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Quante famiglie frequentano i club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AE3321-54C3-4C66-98E9-798266F21230}"/>
              </a:ext>
            </a:extLst>
          </p:cNvPr>
          <p:cNvSpPr txBox="1"/>
          <p:nvPr/>
        </p:nvSpPr>
        <p:spPr>
          <a:xfrm flipH="1">
            <a:off x="251520" y="1340768"/>
            <a:ext cx="85952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Famiglie presenti a dicembre 2018 = 61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800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spc="-150" dirty="0">
                <a:solidFill>
                  <a:srgbClr val="C00000"/>
                </a:solidFill>
                <a:latin typeface="Arial Black" panose="020B0A04020102020204" pitchFamily="34" charset="0"/>
              </a:rPr>
              <a:t>Famiglie presenti a dicembre 2017 = 51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800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Nuove famiglie entrate nel 2018 = 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800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7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Famiglie che hanno abbandonato nel 2018 = 11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800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Famiglie che hanno avuto una ricaduta nel 2018 = 11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800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Familiari solidali attivi a dicembre 2018 = 9</a:t>
            </a:r>
          </a:p>
        </p:txBody>
      </p:sp>
    </p:spTree>
    <p:extLst>
      <p:ext uri="{BB962C8B-B14F-4D97-AF65-F5344CB8AC3E}">
        <p14:creationId xmlns:p14="http://schemas.microsoft.com/office/powerpoint/2010/main" val="234706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Composizione delle famiglie che frequentano il club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DC6E67E-488E-4A3B-9623-B29FF0DDE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902843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79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spc="-150" dirty="0">
                <a:solidFill>
                  <a:srgbClr val="FF0000"/>
                </a:solidFill>
                <a:latin typeface="Algerian" panose="04020705040A02060702" pitchFamily="82" charset="0"/>
              </a:rPr>
              <a:t>Cominciamo a conoscere le nostre famiglie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410252-0468-46B0-A292-039A7904A4CE}"/>
              </a:ext>
            </a:extLst>
          </p:cNvPr>
          <p:cNvSpPr txBox="1"/>
          <p:nvPr/>
        </p:nvSpPr>
        <p:spPr>
          <a:xfrm>
            <a:off x="251520" y="886654"/>
            <a:ext cx="8640960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300" spc="-150" dirty="0">
                <a:solidFill>
                  <a:srgbClr val="0070C0"/>
                </a:solidFill>
                <a:latin typeface="Arial Black" panose="020B0A04020102020204" pitchFamily="34" charset="0"/>
              </a:rPr>
              <a:t>Cerchiamo di capire quante </a:t>
            </a:r>
            <a:r>
              <a:rPr lang="it-IT" sz="2300" u="sng" spc="-150" dirty="0">
                <a:solidFill>
                  <a:srgbClr val="0070C0"/>
                </a:solidFill>
                <a:latin typeface="Arial Black" panose="020B0A04020102020204" pitchFamily="34" charset="0"/>
              </a:rPr>
              <a:t>famiglie</a:t>
            </a:r>
            <a:r>
              <a:rPr lang="it-IT" sz="2300" spc="-150" dirty="0">
                <a:solidFill>
                  <a:srgbClr val="0070C0"/>
                </a:solidFill>
                <a:latin typeface="Arial Black" panose="020B0A04020102020204" pitchFamily="34" charset="0"/>
              </a:rPr>
              <a:t> hanno comportamenti nocivi alla salute, ovvero uso di: alcol, tabacco, altre droghe, psicofarmaci non prescritti , azzardo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7176671-BE0D-48B1-8F82-8819C1196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59996"/>
              </p:ext>
            </p:extLst>
          </p:nvPr>
        </p:nvGraphicFramePr>
        <p:xfrm>
          <a:off x="251520" y="2073984"/>
          <a:ext cx="8640960" cy="45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24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Continuiamo a conoscere le nostre famiglie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410252-0468-46B0-A292-039A7904A4CE}"/>
              </a:ext>
            </a:extLst>
          </p:cNvPr>
          <p:cNvSpPr txBox="1"/>
          <p:nvPr/>
        </p:nvSpPr>
        <p:spPr>
          <a:xfrm>
            <a:off x="251520" y="980728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Quali sono i comportamenti nocivi alla salute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FD2DE3B-FB2C-45CB-823D-1892B68C7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858493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6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Conosciamo meglio i nostri Servitori Insegnanti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410252-0468-46B0-A292-039A7904A4CE}"/>
              </a:ext>
            </a:extLst>
          </p:cNvPr>
          <p:cNvSpPr txBox="1"/>
          <p:nvPr/>
        </p:nvSpPr>
        <p:spPr>
          <a:xfrm>
            <a:off x="2411760" y="980728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SESSO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12162EA-71A3-4413-9326-2DC8CBA39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03656"/>
              </p:ext>
            </p:extLst>
          </p:nvPr>
        </p:nvGraphicFramePr>
        <p:xfrm>
          <a:off x="251520" y="1751911"/>
          <a:ext cx="8640960" cy="477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38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Conosciamo meglio i nostri Servitori Insegnanti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410252-0468-46B0-A292-039A7904A4CE}"/>
              </a:ext>
            </a:extLst>
          </p:cNvPr>
          <p:cNvSpPr txBox="1"/>
          <p:nvPr/>
        </p:nvSpPr>
        <p:spPr>
          <a:xfrm>
            <a:off x="251520" y="980728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ETÀ: </a:t>
            </a:r>
            <a:r>
              <a:rPr lang="it-IT" sz="32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quanti anno più o meno di 50 anni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4E8EE8F-D837-4E5C-BC0B-E5815E381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54699"/>
              </p:ext>
            </p:extLst>
          </p:nvPr>
        </p:nvGraphicFramePr>
        <p:xfrm>
          <a:off x="251520" y="2057400"/>
          <a:ext cx="864096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532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Conosciamo meglio i nostri Servitori Insegnanti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410252-0468-46B0-A292-039A7904A4CE}"/>
              </a:ext>
            </a:extLst>
          </p:cNvPr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spc="-150" dirty="0">
                <a:solidFill>
                  <a:srgbClr val="FF0000"/>
                </a:solidFill>
                <a:latin typeface="Arial Black" panose="020B0A04020102020204" pitchFamily="34" charset="0"/>
              </a:rPr>
              <a:t>Quanto sono soddisfatti della loro attività</a:t>
            </a:r>
            <a:endParaRPr lang="it-IT" sz="2400" spc="-1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651D5C2-C7AC-4BE3-88A8-BAC3198BF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57347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44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77281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62290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50" dirty="0">
                <a:solidFill>
                  <a:srgbClr val="7030A0"/>
                </a:solidFill>
                <a:latin typeface="Algerian" panose="04020705040A02060702" pitchFamily="82" charset="0"/>
              </a:rPr>
              <a:t>Perché è importante  la banca dati?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20490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Se non ci valutiamo ci svalutano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03480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u="sng" dirty="0">
                <a:solidFill>
                  <a:srgbClr val="002060"/>
                </a:solidFill>
                <a:latin typeface="Arial Black" panose="020B0A04020102020204" pitchFamily="34" charset="0"/>
              </a:rPr>
              <a:t>LA BANCA DATI</a:t>
            </a:r>
            <a:r>
              <a:rPr lang="it-IT" sz="2500" dirty="0">
                <a:solidFill>
                  <a:srgbClr val="002060"/>
                </a:solidFill>
                <a:latin typeface="Arial Black" panose="020B0A04020102020204" pitchFamily="34" charset="0"/>
              </a:rPr>
              <a:t>, far compilare le schede, controllare che siano compilate correttamente, raccoglierle e infine consegnarle, viene vissuto da molti di noi con fastidio, una seccatura, una perdita di tempo. Invece sapere la nostra posizione, chi siamo, quanti siamo, ci aiuta a capire in che direzione possiamo indirizzare le nostre attività future. </a:t>
            </a:r>
            <a:endParaRPr lang="it-IT" sz="25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91011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Arial Black" panose="020B0A04020102020204" pitchFamily="34" charset="0"/>
              </a:rPr>
              <a:t>Infine </a:t>
            </a:r>
            <a:r>
              <a:rPr lang="it-IT" sz="2400">
                <a:solidFill>
                  <a:srgbClr val="002060"/>
                </a:solidFill>
                <a:latin typeface="Arial Black" panose="020B0A04020102020204" pitchFamily="34" charset="0"/>
              </a:rPr>
              <a:t>solo sapendo, </a:t>
            </a:r>
            <a:r>
              <a:rPr lang="it-IT" sz="2400" dirty="0">
                <a:solidFill>
                  <a:srgbClr val="002060"/>
                </a:solidFill>
                <a:latin typeface="Arial Black" panose="020B0A04020102020204" pitchFamily="34" charset="0"/>
              </a:rPr>
              <a:t>noi possiamo presentarci e dimostrare che il nostro lavoro è una spinta verso uno stile di vita più sano, senza per queste essere noioso, ma con gioia verso il futuro. </a:t>
            </a:r>
            <a:r>
              <a:rPr lang="it-IT" sz="2400" i="1" dirty="0">
                <a:solidFill>
                  <a:srgbClr val="002060"/>
                </a:solidFill>
                <a:latin typeface="+mj-lt"/>
              </a:rPr>
              <a:t>Azelio Gani</a:t>
            </a:r>
            <a:endParaRPr lang="it-IT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2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26064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solidFill>
                  <a:srgbClr val="FFFF00"/>
                </a:solidFill>
                <a:latin typeface="Algerian" panose="04020705040A02060702" pitchFamily="82" charset="0"/>
              </a:rPr>
              <a:t>SESSO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3D43D61F-D2CE-42B8-96A4-B032C6F7F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937"/>
              </p:ext>
            </p:extLst>
          </p:nvPr>
        </p:nvGraphicFramePr>
        <p:xfrm>
          <a:off x="251520" y="1460977"/>
          <a:ext cx="8640960" cy="513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2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spc="600" dirty="0">
                <a:solidFill>
                  <a:srgbClr val="002060"/>
                </a:solidFill>
                <a:latin typeface="Algerian" panose="04020705040A02060702" pitchFamily="82" charset="0"/>
              </a:rPr>
              <a:t>età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55EBEC2-E9A1-40CF-9C44-91722301D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74525"/>
              </p:ext>
            </p:extLst>
          </p:nvPr>
        </p:nvGraphicFramePr>
        <p:xfrm>
          <a:off x="251520" y="908720"/>
          <a:ext cx="8640960" cy="566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77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Algerian" panose="04020705040A02060702" pitchFamily="82" charset="0"/>
              </a:rPr>
              <a:t>Stato civile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9787D33-8F2C-4C27-959B-83FF5B01D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73864"/>
              </p:ext>
            </p:extLst>
          </p:nvPr>
        </p:nvGraphicFramePr>
        <p:xfrm>
          <a:off x="251520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20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  <a:latin typeface="Algerian" panose="04020705040A02060702" pitchFamily="82" charset="0"/>
              </a:rPr>
              <a:t>Titolo di studio conseguito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9F6A675-ECE8-44DE-8B6B-C142B948F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867668"/>
              </p:ext>
            </p:extLst>
          </p:nvPr>
        </p:nvGraphicFramePr>
        <p:xfrm>
          <a:off x="4427984" y="2492896"/>
          <a:ext cx="4569321" cy="41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2">
            <a:extLst>
              <a:ext uri="{FF2B5EF4-FFF2-40B4-BE49-F238E27FC236}">
                <a16:creationId xmlns:a16="http://schemas.microsoft.com/office/drawing/2014/main" id="{5605EF68-9D3F-4BBD-8827-24C87D2448B9}"/>
              </a:ext>
            </a:extLst>
          </p:cNvPr>
          <p:cNvSpPr txBox="1"/>
          <p:nvPr/>
        </p:nvSpPr>
        <p:spPr>
          <a:xfrm>
            <a:off x="146694" y="1963139"/>
            <a:ext cx="406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id="{88097B2F-9E45-4A2C-A640-A6459416A90E}"/>
              </a:ext>
            </a:extLst>
          </p:cNvPr>
          <p:cNvSpPr txBox="1"/>
          <p:nvPr/>
        </p:nvSpPr>
        <p:spPr>
          <a:xfrm>
            <a:off x="4427984" y="1496570"/>
            <a:ext cx="456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D3A1A65-810F-4179-BBCA-4AB5637AB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55115"/>
              </p:ext>
            </p:extLst>
          </p:nvPr>
        </p:nvGraphicFramePr>
        <p:xfrm>
          <a:off x="146694" y="2852936"/>
          <a:ext cx="4068763" cy="382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00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Quanti sono i familiari conviventi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188B004-A0FA-4812-BEF3-2ACCE63F8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020139"/>
              </p:ext>
            </p:extLst>
          </p:nvPr>
        </p:nvGraphicFramePr>
        <p:xfrm>
          <a:off x="251520" y="1340768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6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Posizione lavorativa</a:t>
            </a: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26685F57-FDC0-4F09-A30F-078865F9555F}"/>
              </a:ext>
            </a:extLst>
          </p:cNvPr>
          <p:cNvSpPr txBox="1"/>
          <p:nvPr/>
        </p:nvSpPr>
        <p:spPr>
          <a:xfrm>
            <a:off x="520663" y="1556792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2017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E3690433-3218-48CB-ADF2-4C9670B5F655}"/>
              </a:ext>
            </a:extLst>
          </p:cNvPr>
          <p:cNvSpPr txBox="1"/>
          <p:nvPr/>
        </p:nvSpPr>
        <p:spPr>
          <a:xfrm>
            <a:off x="4945179" y="1556792"/>
            <a:ext cx="37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DICEMBRE 2018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5385B7E-2C59-4DA9-A3A8-FCCB46F48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350103"/>
              </p:ext>
            </p:extLst>
          </p:nvPr>
        </p:nvGraphicFramePr>
        <p:xfrm>
          <a:off x="4572000" y="2204864"/>
          <a:ext cx="439248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B166AE4B-523D-4666-A336-87917F79D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621026"/>
              </p:ext>
            </p:extLst>
          </p:nvPr>
        </p:nvGraphicFramePr>
        <p:xfrm>
          <a:off x="179512" y="2420889"/>
          <a:ext cx="4248472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535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870</TotalTime>
  <Words>1045</Words>
  <Application>Microsoft Office PowerPoint</Application>
  <PresentationFormat>Presentazione su schermo (4:3)</PresentationFormat>
  <Paragraphs>202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Algerian</vt:lpstr>
      <vt:lpstr>Arial</vt:lpstr>
      <vt:lpstr>Arial Black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Azelio</dc:creator>
  <cp:lastModifiedBy>Azelio Gani</cp:lastModifiedBy>
  <cp:revision>103</cp:revision>
  <dcterms:created xsi:type="dcterms:W3CDTF">2018-01-14T12:50:43Z</dcterms:created>
  <dcterms:modified xsi:type="dcterms:W3CDTF">2019-01-25T12:54:05Z</dcterms:modified>
</cp:coreProperties>
</file>